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2" r:id="rId7"/>
    <p:sldId id="286" r:id="rId8"/>
    <p:sldId id="287" r:id="rId9"/>
    <p:sldId id="263" r:id="rId10"/>
    <p:sldId id="264" r:id="rId11"/>
    <p:sldId id="265" r:id="rId12"/>
    <p:sldId id="266" r:id="rId13"/>
    <p:sldId id="274" r:id="rId14"/>
    <p:sldId id="276" r:id="rId15"/>
    <p:sldId id="275" r:id="rId16"/>
    <p:sldId id="277" r:id="rId17"/>
    <p:sldId id="278" r:id="rId18"/>
    <p:sldId id="285" r:id="rId19"/>
    <p:sldId id="273" r:id="rId20"/>
    <p:sldId id="284" r:id="rId21"/>
    <p:sldId id="267" r:id="rId22"/>
    <p:sldId id="268" r:id="rId23"/>
    <p:sldId id="269" r:id="rId24"/>
    <p:sldId id="272" r:id="rId25"/>
    <p:sldId id="279" r:id="rId26"/>
    <p:sldId id="280" r:id="rId27"/>
    <p:sldId id="281" r:id="rId28"/>
    <p:sldId id="282" r:id="rId29"/>
    <p:sldId id="283" r:id="rId30"/>
    <p:sldId id="270" r:id="rId31"/>
    <p:sldId id="271" r:id="rId3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20" autoAdjust="0"/>
  </p:normalViewPr>
  <p:slideViewPr>
    <p:cSldViewPr>
      <p:cViewPr varScale="1">
        <p:scale>
          <a:sx n="99" d="100"/>
          <a:sy n="99" d="100"/>
        </p:scale>
        <p:origin x="-3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86A4A-6B01-4E28-AC56-8E09AC40942F}" type="datetimeFigureOut">
              <a:rPr lang="de-DE" smtClean="0"/>
              <a:t>24.06.2015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0141B-73FA-4F7A-A2AF-96EBC489F489}" type="slidenum">
              <a:rPr lang="de-DE" smtClean="0"/>
              <a:t>‹Nr.›</a:t>
            </a:fld>
            <a:endParaRPr lang="de-DE"/>
          </a:p>
        </p:txBody>
      </p:sp>
    </p:spTree>
    <p:extLst>
      <p:ext uri="{BB962C8B-B14F-4D97-AF65-F5344CB8AC3E}">
        <p14:creationId xmlns:p14="http://schemas.microsoft.com/office/powerpoint/2010/main" val="3489699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400" dirty="0" smtClean="0"/>
              <a:t>Fall: Kläger begehrt die Liegenschaft XY  geräumt von entlang</a:t>
            </a:r>
            <a:r>
              <a:rPr lang="de-AT" sz="1400" baseline="0" dirty="0" smtClean="0"/>
              <a:t> der gemeinsamen Grenze gepflanzten Sträuchern zu übergeben (</a:t>
            </a:r>
            <a:r>
              <a:rPr lang="de-AT" sz="1400" baseline="0" dirty="0" err="1" smtClean="0"/>
              <a:t>Eigentumfreiheitsklage</a:t>
            </a:r>
            <a:r>
              <a:rPr lang="de-AT" sz="1400" baseline="0" dirty="0" smtClean="0"/>
              <a:t>). Kläger behauptet: Sträucher wurden vor mehr als 30 Jahren auf Grundstreifen des Klägers gepflanzt. Gericht stellt fest, dass Nachbarn damals von einem anderen Grenzverlauf als der Buchgrenze ausgingen. Der Vater (Rechtsvorgänger) des Klägers ersuchte damals die Eltern des Beklagten, im Grenzbrich Pflanzen zu setzen. </a:t>
            </a:r>
          </a:p>
          <a:p>
            <a:r>
              <a:rPr lang="de-AT" sz="1400" baseline="0" dirty="0" smtClean="0"/>
              <a:t>Lösung: </a:t>
            </a:r>
            <a:r>
              <a:rPr lang="de-AT" sz="1400" baseline="0" dirty="0" err="1" smtClean="0"/>
              <a:t>Klagsabweisung</a:t>
            </a:r>
            <a:r>
              <a:rPr lang="de-AT" sz="1400" baseline="0" dirty="0" smtClean="0"/>
              <a:t>. Kein unberechtigter Eingriff wegen Ersuchen des Voreigentümers (Vater).</a:t>
            </a:r>
            <a:endParaRPr lang="de-DE" sz="1400" dirty="0"/>
          </a:p>
        </p:txBody>
      </p:sp>
      <p:sp>
        <p:nvSpPr>
          <p:cNvPr id="4" name="Foliennummernplatzhalter 3"/>
          <p:cNvSpPr>
            <a:spLocks noGrp="1"/>
          </p:cNvSpPr>
          <p:nvPr>
            <p:ph type="sldNum" sz="quarter" idx="10"/>
          </p:nvPr>
        </p:nvSpPr>
        <p:spPr/>
        <p:txBody>
          <a:bodyPr/>
          <a:lstStyle/>
          <a:p>
            <a:fld id="{0320141B-73FA-4F7A-A2AF-96EBC489F489}" type="slidenum">
              <a:rPr lang="de-DE" smtClean="0"/>
              <a:t>4</a:t>
            </a:fld>
            <a:endParaRPr lang="de-DE"/>
          </a:p>
        </p:txBody>
      </p:sp>
    </p:spTree>
    <p:extLst>
      <p:ext uri="{BB962C8B-B14F-4D97-AF65-F5344CB8AC3E}">
        <p14:creationId xmlns:p14="http://schemas.microsoft.com/office/powerpoint/2010/main" val="131901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CFA3714-8BAA-4F40-8C2F-094628223BD2}" type="datetimeFigureOut">
              <a:rPr lang="de-DE" smtClean="0"/>
              <a:t>24.06.2015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417845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CFA3714-8BAA-4F40-8C2F-094628223BD2}" type="datetimeFigureOut">
              <a:rPr lang="de-DE" smtClean="0"/>
              <a:t>24.06.2015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228030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CFA3714-8BAA-4F40-8C2F-094628223BD2}" type="datetimeFigureOut">
              <a:rPr lang="de-DE" smtClean="0"/>
              <a:t>24.06.2015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248825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CFA3714-8BAA-4F40-8C2F-094628223BD2}" type="datetimeFigureOut">
              <a:rPr lang="de-DE" smtClean="0"/>
              <a:t>24.06.2015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131954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CFA3714-8BAA-4F40-8C2F-094628223BD2}" type="datetimeFigureOut">
              <a:rPr lang="de-DE" smtClean="0"/>
              <a:t>24.06.2015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7098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CFA3714-8BAA-4F40-8C2F-094628223BD2}" type="datetimeFigureOut">
              <a:rPr lang="de-DE" smtClean="0"/>
              <a:t>24.06.2015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94907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CFA3714-8BAA-4F40-8C2F-094628223BD2}" type="datetimeFigureOut">
              <a:rPr lang="de-DE" smtClean="0"/>
              <a:t>24.06.2015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15732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CFA3714-8BAA-4F40-8C2F-094628223BD2}" type="datetimeFigureOut">
              <a:rPr lang="de-DE" smtClean="0"/>
              <a:t>24.06.2015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48473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CFA3714-8BAA-4F40-8C2F-094628223BD2}" type="datetimeFigureOut">
              <a:rPr lang="de-DE" smtClean="0"/>
              <a:t>24.06.2015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238799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CFA3714-8BAA-4F40-8C2F-094628223BD2}" type="datetimeFigureOut">
              <a:rPr lang="de-DE" smtClean="0"/>
              <a:t>24.06.2015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211941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CFA3714-8BAA-4F40-8C2F-094628223BD2}" type="datetimeFigureOut">
              <a:rPr lang="de-DE" smtClean="0"/>
              <a:t>24.06.2015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28FE522-0CFD-4F91-A9FE-2AA4AE2BFE41}" type="slidenum">
              <a:rPr lang="de-DE" smtClean="0"/>
              <a:t>‹Nr.›</a:t>
            </a:fld>
            <a:endParaRPr lang="de-DE"/>
          </a:p>
        </p:txBody>
      </p:sp>
    </p:spTree>
    <p:extLst>
      <p:ext uri="{BB962C8B-B14F-4D97-AF65-F5344CB8AC3E}">
        <p14:creationId xmlns:p14="http://schemas.microsoft.com/office/powerpoint/2010/main" val="306961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A3714-8BAA-4F40-8C2F-094628223BD2}" type="datetimeFigureOut">
              <a:rPr lang="de-DE" smtClean="0"/>
              <a:t>24.06.2015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FE522-0CFD-4F91-A9FE-2AA4AE2BFE41}" type="slidenum">
              <a:rPr lang="de-DE" smtClean="0"/>
              <a:t>‹Nr.›</a:t>
            </a:fld>
            <a:endParaRPr lang="de-DE"/>
          </a:p>
        </p:txBody>
      </p:sp>
    </p:spTree>
    <p:extLst>
      <p:ext uri="{BB962C8B-B14F-4D97-AF65-F5344CB8AC3E}">
        <p14:creationId xmlns:p14="http://schemas.microsoft.com/office/powerpoint/2010/main" val="81845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24744"/>
            <a:ext cx="7772400" cy="2475707"/>
          </a:xfrm>
        </p:spPr>
        <p:txBody>
          <a:bodyPr>
            <a:normAutofit/>
          </a:bodyPr>
          <a:lstStyle/>
          <a:p>
            <a:r>
              <a:rPr lang="de-DE" dirty="0" smtClean="0"/>
              <a:t/>
            </a:r>
            <a:br>
              <a:rPr lang="de-DE" dirty="0" smtClean="0"/>
            </a:br>
            <a:r>
              <a:rPr lang="de-DE" sz="5300" b="1" dirty="0"/>
              <a:t>„Wenn Nachbarn nerven“</a:t>
            </a:r>
            <a:r>
              <a:rPr lang="de-DE" sz="5300" b="1" dirty="0" smtClean="0"/>
              <a:t/>
            </a:r>
            <a:br>
              <a:rPr lang="de-DE" sz="5300" b="1" dirty="0" smtClean="0"/>
            </a:br>
            <a:endParaRPr lang="de-DE" sz="3200" dirty="0"/>
          </a:p>
        </p:txBody>
      </p:sp>
      <p:sp>
        <p:nvSpPr>
          <p:cNvPr id="3" name="Untertitel 2"/>
          <p:cNvSpPr>
            <a:spLocks noGrp="1"/>
          </p:cNvSpPr>
          <p:nvPr>
            <p:ph type="subTitle" idx="1"/>
          </p:nvPr>
        </p:nvSpPr>
        <p:spPr>
          <a:xfrm>
            <a:off x="1371600" y="4052664"/>
            <a:ext cx="6400800" cy="1752600"/>
          </a:xfrm>
        </p:spPr>
        <p:txBody>
          <a:bodyPr>
            <a:noAutofit/>
          </a:bodyPr>
          <a:lstStyle/>
          <a:p>
            <a:r>
              <a:rPr lang="de-DE" sz="2000" b="1" dirty="0" smtClean="0">
                <a:solidFill>
                  <a:schemeClr val="tx1"/>
                </a:solidFill>
              </a:rPr>
              <a:t>14</a:t>
            </a:r>
            <a:r>
              <a:rPr lang="de-DE" sz="2000" b="1" dirty="0">
                <a:solidFill>
                  <a:schemeClr val="tx1"/>
                </a:solidFill>
              </a:rPr>
              <a:t>. Salzburger Landestag - 2015</a:t>
            </a:r>
          </a:p>
          <a:p>
            <a:r>
              <a:rPr lang="de-DE" sz="2000" dirty="0">
                <a:solidFill>
                  <a:schemeClr val="tx1"/>
                </a:solidFill>
              </a:rPr>
              <a:t>Fachverband der leitenden Gemeindebediensteten Österreich </a:t>
            </a:r>
            <a:r>
              <a:rPr lang="de-DE" sz="2000" dirty="0" smtClean="0">
                <a:solidFill>
                  <a:schemeClr val="tx1"/>
                </a:solidFill>
              </a:rPr>
              <a:t>- Landesverband </a:t>
            </a:r>
            <a:r>
              <a:rPr lang="de-DE" sz="2000" dirty="0">
                <a:solidFill>
                  <a:schemeClr val="tx1"/>
                </a:solidFill>
              </a:rPr>
              <a:t>Salzburg (FLGÖ)</a:t>
            </a:r>
          </a:p>
          <a:p>
            <a:r>
              <a:rPr lang="de-DE" sz="2000" dirty="0">
                <a:solidFill>
                  <a:schemeClr val="tx1"/>
                </a:solidFill>
              </a:rPr>
              <a:t>a</a:t>
            </a:r>
            <a:r>
              <a:rPr lang="de-DE" sz="2000" dirty="0" smtClean="0">
                <a:solidFill>
                  <a:schemeClr val="tx1"/>
                </a:solidFill>
              </a:rPr>
              <a:t>m 25.06.2015 </a:t>
            </a:r>
            <a:r>
              <a:rPr lang="de-DE" sz="2000" dirty="0">
                <a:solidFill>
                  <a:schemeClr val="tx1"/>
                </a:solidFill>
              </a:rPr>
              <a:t>in </a:t>
            </a:r>
            <a:r>
              <a:rPr lang="de-DE" sz="2000" dirty="0" err="1">
                <a:solidFill>
                  <a:schemeClr val="tx1"/>
                </a:solidFill>
              </a:rPr>
              <a:t>Bramberg</a:t>
            </a:r>
            <a:r>
              <a:rPr lang="de-DE" sz="2000" dirty="0">
                <a:solidFill>
                  <a:schemeClr val="tx1"/>
                </a:solidFill>
              </a:rPr>
              <a:t> am Wildkogel</a:t>
            </a:r>
          </a:p>
          <a:p>
            <a:r>
              <a:rPr lang="en-US" sz="2000" dirty="0" smtClean="0">
                <a:solidFill>
                  <a:schemeClr val="tx1"/>
                </a:solidFill>
              </a:rPr>
              <a:t>Univ.-Doz. Dr. Martin Kind</a:t>
            </a:r>
            <a:endParaRPr lang="de-DE" sz="2000" dirty="0">
              <a:solidFill>
                <a:schemeClr val="tx1"/>
              </a:solidFill>
            </a:endParaRPr>
          </a:p>
        </p:txBody>
      </p:sp>
    </p:spTree>
    <p:extLst>
      <p:ext uri="{BB962C8B-B14F-4D97-AF65-F5344CB8AC3E}">
        <p14:creationId xmlns:p14="http://schemas.microsoft.com/office/powerpoint/2010/main" val="404748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2</a:t>
            </a:r>
            <a:r>
              <a:rPr lang="de-AT" b="1" u="sng" dirty="0" smtClean="0"/>
              <a:t>. Fall: Fehlende Schalldämmung</a:t>
            </a:r>
            <a:endParaRPr lang="de-DE" b="1" u="sng" dirty="0"/>
          </a:p>
        </p:txBody>
      </p:sp>
      <p:sp>
        <p:nvSpPr>
          <p:cNvPr id="3" name="Inhaltsplatzhalter 2"/>
          <p:cNvSpPr>
            <a:spLocks noGrp="1"/>
          </p:cNvSpPr>
          <p:nvPr>
            <p:ph idx="1"/>
          </p:nvPr>
        </p:nvSpPr>
        <p:spPr>
          <a:xfrm>
            <a:off x="107504" y="1340768"/>
            <a:ext cx="9036496" cy="5517232"/>
          </a:xfrm>
        </p:spPr>
        <p:txBody>
          <a:bodyPr>
            <a:normAutofit/>
          </a:bodyPr>
          <a:lstStyle/>
          <a:p>
            <a:pPr marL="0" indent="0">
              <a:buNone/>
            </a:pPr>
            <a:r>
              <a:rPr lang="de-DE" sz="3600" dirty="0"/>
              <a:t>Y</a:t>
            </a:r>
            <a:r>
              <a:rPr lang="de-DE" sz="3600" dirty="0" smtClean="0"/>
              <a:t> baute Dachboden 2007 aus</a:t>
            </a:r>
            <a:r>
              <a:rPr lang="de-DE" sz="3600" dirty="0"/>
              <a:t>.</a:t>
            </a:r>
            <a:r>
              <a:rPr lang="de-DE" sz="3600" dirty="0" smtClean="0"/>
              <a:t> X wohnt unterhalb. Dazwischen Trägerdecke. Wärmedämmung: ja / Schallschutz nein + Schüttung fehlt. Grundgeräuschpegel: 22 dB – bei Kinderspielen: 44 / 49 dB </a:t>
            </a:r>
            <a:r>
              <a:rPr lang="de-DE" sz="3600" dirty="0"/>
              <a:t>[</a:t>
            </a:r>
            <a:r>
              <a:rPr lang="de-DE" sz="3600" dirty="0" smtClean="0"/>
              <a:t>laut ÖAL-RL: max. + 10 dB = Pegelspitze (32 dB)].</a:t>
            </a:r>
          </a:p>
          <a:p>
            <a:pPr marL="0" indent="0">
              <a:buNone/>
            </a:pPr>
            <a:r>
              <a:rPr lang="de-DE" sz="3600" u="sng" dirty="0" smtClean="0"/>
              <a:t>Was kann X wegen des Kinderlärms tun?</a:t>
            </a:r>
          </a:p>
          <a:p>
            <a:pPr marL="0" indent="0">
              <a:buNone/>
            </a:pPr>
            <a:r>
              <a:rPr lang="de-DE" sz="1800" dirty="0" smtClean="0"/>
              <a:t>(OGH 29.5.2012, 9 Ob 13/12w)</a:t>
            </a:r>
            <a:endParaRPr lang="de-DE" sz="2800" dirty="0" smtClean="0"/>
          </a:p>
          <a:p>
            <a:pPr marL="0" indent="0">
              <a:buNone/>
            </a:pPr>
            <a:endParaRPr lang="de-DE" sz="3600" dirty="0"/>
          </a:p>
        </p:txBody>
      </p:sp>
    </p:spTree>
    <p:extLst>
      <p:ext uri="{BB962C8B-B14F-4D97-AF65-F5344CB8AC3E}">
        <p14:creationId xmlns:p14="http://schemas.microsoft.com/office/powerpoint/2010/main" val="134417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384"/>
            <a:ext cx="8229600" cy="1143000"/>
          </a:xfrm>
        </p:spPr>
        <p:txBody>
          <a:bodyPr/>
          <a:lstStyle/>
          <a:p>
            <a:r>
              <a:rPr lang="de-AT" b="1" u="sng" dirty="0"/>
              <a:t>3</a:t>
            </a:r>
            <a:r>
              <a:rPr lang="de-AT" b="1" u="sng" dirty="0" smtClean="0"/>
              <a:t>. Fall: Klavierspielerin</a:t>
            </a:r>
            <a:endParaRPr lang="de-DE" b="1" u="sng" dirty="0"/>
          </a:p>
        </p:txBody>
      </p:sp>
      <p:sp>
        <p:nvSpPr>
          <p:cNvPr id="3" name="Inhaltsplatzhalter 2"/>
          <p:cNvSpPr>
            <a:spLocks noGrp="1"/>
          </p:cNvSpPr>
          <p:nvPr>
            <p:ph idx="1"/>
          </p:nvPr>
        </p:nvSpPr>
        <p:spPr>
          <a:xfrm>
            <a:off x="457200" y="980728"/>
            <a:ext cx="8435280" cy="6192688"/>
          </a:xfrm>
        </p:spPr>
        <p:txBody>
          <a:bodyPr>
            <a:normAutofit/>
          </a:bodyPr>
          <a:lstStyle/>
          <a:p>
            <a:pPr marL="0" indent="0">
              <a:buNone/>
            </a:pPr>
            <a:r>
              <a:rPr lang="de-AT" altLang="de-DE" dirty="0"/>
              <a:t>X</a:t>
            </a:r>
            <a:r>
              <a:rPr lang="de-AT" altLang="de-DE" dirty="0" smtClean="0"/>
              <a:t> ist Mieter in 1110 Wien; dessen Frau Turnusärztin mit Nachtdiensten. BK ist Mieter der Nachbarwohnung. Frau des Y macht Ausbildung zur Konzertpianistin; spielt täglich 4 – 6 Std. Trotz Schallschutzmaßnahmen störender Lärm. [Kündigung war erfolglos: Klavierspielen sei ortsüblich].</a:t>
            </a:r>
          </a:p>
          <a:p>
            <a:pPr marL="0" indent="0">
              <a:buNone/>
            </a:pPr>
            <a:r>
              <a:rPr lang="de-DE" altLang="de-DE" u="sng" dirty="0" smtClean="0"/>
              <a:t>Kann X auf Limitierung der Spielzeiten klagen?</a:t>
            </a:r>
          </a:p>
          <a:p>
            <a:pPr marL="0" indent="0">
              <a:buNone/>
            </a:pPr>
            <a:r>
              <a:rPr lang="de-DE" altLang="de-DE" sz="1800" dirty="0" smtClean="0"/>
              <a:t>(OGH 14.1.2004, 7 Ob 286/03i)</a:t>
            </a:r>
          </a:p>
          <a:p>
            <a:pPr marL="0" indent="0">
              <a:buNone/>
            </a:pPr>
            <a:endParaRPr lang="de-DE" dirty="0"/>
          </a:p>
        </p:txBody>
      </p:sp>
    </p:spTree>
    <p:extLst>
      <p:ext uri="{BB962C8B-B14F-4D97-AF65-F5344CB8AC3E}">
        <p14:creationId xmlns:p14="http://schemas.microsoft.com/office/powerpoint/2010/main" val="1244418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4</a:t>
            </a:r>
            <a:r>
              <a:rPr lang="de-AT" b="1" u="sng" dirty="0" smtClean="0"/>
              <a:t>. Fall: Handymasten</a:t>
            </a:r>
            <a:endParaRPr lang="de-DE" b="1" u="sng" dirty="0"/>
          </a:p>
        </p:txBody>
      </p:sp>
      <p:sp>
        <p:nvSpPr>
          <p:cNvPr id="3" name="Inhaltsplatzhalter 2"/>
          <p:cNvSpPr>
            <a:spLocks noGrp="1"/>
          </p:cNvSpPr>
          <p:nvPr>
            <p:ph idx="1"/>
          </p:nvPr>
        </p:nvSpPr>
        <p:spPr/>
        <p:txBody>
          <a:bodyPr/>
          <a:lstStyle/>
          <a:p>
            <a:pPr marL="0" indent="0">
              <a:buNone/>
            </a:pPr>
            <a:r>
              <a:rPr lang="de-DE" altLang="de-DE" sz="3600" dirty="0" smtClean="0"/>
              <a:t>X ist </a:t>
            </a:r>
            <a:r>
              <a:rPr lang="de-DE" altLang="de-DE" sz="3600" dirty="0"/>
              <a:t>der Eigentümer </a:t>
            </a:r>
            <a:r>
              <a:rPr lang="de-DE" altLang="de-DE" sz="3600" dirty="0" smtClean="0"/>
              <a:t>von Einfamilienhaus. 25 m hoher Sendemast in 75 m Entfernung. Dadurch ist Verkehrswerte des Haus verringert.</a:t>
            </a:r>
          </a:p>
          <a:p>
            <a:pPr marL="0" indent="0">
              <a:buNone/>
            </a:pPr>
            <a:r>
              <a:rPr lang="de-DE" altLang="de-DE" sz="3600" u="sng" dirty="0" smtClean="0"/>
              <a:t>Kann X die Wertminderung einklagen?</a:t>
            </a:r>
          </a:p>
          <a:p>
            <a:pPr marL="0" indent="0">
              <a:buNone/>
            </a:pPr>
            <a:r>
              <a:rPr lang="de-DE" altLang="de-DE" sz="2000" dirty="0" smtClean="0"/>
              <a:t>(OGH 3.11.2005, 6 Ob 180/05x)</a:t>
            </a:r>
          </a:p>
          <a:p>
            <a:pPr marL="0" indent="0">
              <a:buNone/>
            </a:pPr>
            <a:endParaRPr lang="de-DE" altLang="de-DE" dirty="0"/>
          </a:p>
          <a:p>
            <a:pPr marL="0" indent="0">
              <a:buNone/>
            </a:pPr>
            <a:endParaRPr lang="de-DE" dirty="0"/>
          </a:p>
        </p:txBody>
      </p:sp>
    </p:spTree>
    <p:extLst>
      <p:ext uri="{BB962C8B-B14F-4D97-AF65-F5344CB8AC3E}">
        <p14:creationId xmlns:p14="http://schemas.microsoft.com/office/powerpoint/2010/main" val="256726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5. Fall: Hühnerhaltung I</a:t>
            </a:r>
            <a:endParaRPr lang="de-AT" b="1" u="sng" dirty="0"/>
          </a:p>
        </p:txBody>
      </p:sp>
      <p:sp>
        <p:nvSpPr>
          <p:cNvPr id="3" name="Inhaltsplatzhalter 2"/>
          <p:cNvSpPr>
            <a:spLocks noGrp="1"/>
          </p:cNvSpPr>
          <p:nvPr>
            <p:ph idx="1"/>
          </p:nvPr>
        </p:nvSpPr>
        <p:spPr/>
        <p:txBody>
          <a:bodyPr>
            <a:normAutofit/>
          </a:bodyPr>
          <a:lstStyle/>
          <a:p>
            <a:pPr marL="0" indent="0">
              <a:buNone/>
            </a:pPr>
            <a:r>
              <a:rPr lang="de-AT" dirty="0" smtClean="0"/>
              <a:t>Land Salzburg: Y hält seit 70 Jahren Hühner freilaufend; umliegende Gehöfte ebenso bis vor 10 Jahren. X kaufte Nachbargrund („völlige Wildnis“). [Gericht-Feststellung: freilaufende Hühner heute nicht mehr üblich – nun: eingezäunt]. </a:t>
            </a:r>
          </a:p>
          <a:p>
            <a:pPr marL="0" indent="0">
              <a:buNone/>
            </a:pPr>
            <a:r>
              <a:rPr lang="de-AT" u="sng" dirty="0" smtClean="0"/>
              <a:t>Was kann X gegen Hühnerkot und Scharren im Beet tun?</a:t>
            </a:r>
          </a:p>
          <a:p>
            <a:pPr marL="0" indent="0">
              <a:buNone/>
            </a:pPr>
            <a:r>
              <a:rPr lang="de-AT" sz="2000" dirty="0" smtClean="0"/>
              <a:t>(OGH 8.11.2011, 10 Ob 52/11m)</a:t>
            </a:r>
            <a:endParaRPr lang="de-AT" dirty="0"/>
          </a:p>
        </p:txBody>
      </p:sp>
    </p:spTree>
    <p:extLst>
      <p:ext uri="{BB962C8B-B14F-4D97-AF65-F5344CB8AC3E}">
        <p14:creationId xmlns:p14="http://schemas.microsoft.com/office/powerpoint/2010/main" val="3413933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6. Fall: Hühnerhaltung II</a:t>
            </a:r>
            <a:endParaRPr lang="de-AT" b="1" u="sng" dirty="0"/>
          </a:p>
        </p:txBody>
      </p:sp>
      <p:sp>
        <p:nvSpPr>
          <p:cNvPr id="3" name="Inhaltsplatzhalter 2"/>
          <p:cNvSpPr>
            <a:spLocks noGrp="1"/>
          </p:cNvSpPr>
          <p:nvPr>
            <p:ph idx="1"/>
          </p:nvPr>
        </p:nvSpPr>
        <p:spPr/>
        <p:txBody>
          <a:bodyPr/>
          <a:lstStyle/>
          <a:p>
            <a:pPr marL="0" indent="0">
              <a:buNone/>
            </a:pPr>
            <a:r>
              <a:rPr lang="de-AT" dirty="0" smtClean="0"/>
              <a:t>Kärntner Dorf: Y hält 1 Hahn + 13 Hennen (Eigenbedarf; seit 1988 keine LW). FWP: Bauland-Wohngebiet; aufgelockertes dörflich-ländliches Gebiet. X ist Nachbar (Entfernung: 20 m).</a:t>
            </a:r>
          </a:p>
          <a:p>
            <a:pPr marL="0" indent="0">
              <a:buNone/>
            </a:pPr>
            <a:r>
              <a:rPr lang="de-AT" u="sng" dirty="0" smtClean="0"/>
              <a:t>Was X – wegen Nachtruhestörung und Geruch – tun?</a:t>
            </a:r>
          </a:p>
          <a:p>
            <a:pPr marL="0" indent="0">
              <a:buNone/>
            </a:pPr>
            <a:r>
              <a:rPr lang="de-AT" sz="2000" dirty="0" smtClean="0"/>
              <a:t>(OGH 12.6.2012, 4 Ob 99/12f)</a:t>
            </a:r>
            <a:endParaRPr lang="de-AT" sz="2000" dirty="0"/>
          </a:p>
        </p:txBody>
      </p:sp>
    </p:spTree>
    <p:extLst>
      <p:ext uri="{BB962C8B-B14F-4D97-AF65-F5344CB8AC3E}">
        <p14:creationId xmlns:p14="http://schemas.microsoft.com/office/powerpoint/2010/main" val="13758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7</a:t>
            </a:r>
            <a:r>
              <a:rPr lang="de-AT" b="1" u="sng" dirty="0" smtClean="0"/>
              <a:t>. Fall: Katzen – „Freigänger“</a:t>
            </a:r>
            <a:endParaRPr lang="de-AT" b="1" u="sng" dirty="0"/>
          </a:p>
        </p:txBody>
      </p:sp>
      <p:sp>
        <p:nvSpPr>
          <p:cNvPr id="3" name="Inhaltsplatzhalter 2"/>
          <p:cNvSpPr>
            <a:spLocks noGrp="1"/>
          </p:cNvSpPr>
          <p:nvPr>
            <p:ph idx="1"/>
          </p:nvPr>
        </p:nvSpPr>
        <p:spPr/>
        <p:txBody>
          <a:bodyPr/>
          <a:lstStyle/>
          <a:p>
            <a:pPr marL="0" indent="0">
              <a:buNone/>
            </a:pPr>
            <a:r>
              <a:rPr lang="de-AT" dirty="0" smtClean="0"/>
              <a:t>Hall in Tirol: Y hat seit 10 Jahren 2 Katzen (Freigänger). X ist Nachbar; 1 m Maschendrahtzaun.</a:t>
            </a:r>
          </a:p>
          <a:p>
            <a:pPr marL="0" indent="0">
              <a:buNone/>
            </a:pPr>
            <a:r>
              <a:rPr lang="de-AT" u="sng" dirty="0" smtClean="0"/>
              <a:t>Was kann X gegen die Notdurft der Katzen in seinem Garten machen?</a:t>
            </a:r>
          </a:p>
          <a:p>
            <a:pPr marL="0" indent="0">
              <a:buNone/>
            </a:pPr>
            <a:r>
              <a:rPr lang="de-AT" sz="2000" dirty="0" smtClean="0"/>
              <a:t>(OGH 9.11.2011, 5 Ob 138/11x)</a:t>
            </a:r>
            <a:endParaRPr lang="de-AT" sz="2000" dirty="0"/>
          </a:p>
        </p:txBody>
      </p:sp>
    </p:spTree>
    <p:extLst>
      <p:ext uri="{BB962C8B-B14F-4D97-AF65-F5344CB8AC3E}">
        <p14:creationId xmlns:p14="http://schemas.microsoft.com/office/powerpoint/2010/main" val="344698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8. Fall: Taubenkot</a:t>
            </a:r>
            <a:endParaRPr lang="de-AT" b="1" u="sng" dirty="0"/>
          </a:p>
        </p:txBody>
      </p:sp>
      <p:sp>
        <p:nvSpPr>
          <p:cNvPr id="3" name="Inhaltsplatzhalter 2"/>
          <p:cNvSpPr>
            <a:spLocks noGrp="1"/>
          </p:cNvSpPr>
          <p:nvPr>
            <p:ph idx="1"/>
          </p:nvPr>
        </p:nvSpPr>
        <p:spPr/>
        <p:txBody>
          <a:bodyPr/>
          <a:lstStyle/>
          <a:p>
            <a:pPr marL="0" indent="0">
              <a:buNone/>
            </a:pPr>
            <a:r>
              <a:rPr lang="de-AT" dirty="0" smtClean="0"/>
              <a:t>Wiener Innenstadt: Benachbarte Wohnhäuser. Dachgarten des Y mit üppigen Bewuchs. Innenhof des X mit Taubengitter; Gesimse im Innenhof des Y mit Spitzen. Wildlebende Tauben (Kot) verunreinigen Müllcontainer im Innenhof des X. </a:t>
            </a:r>
          </a:p>
          <a:p>
            <a:pPr marL="0" indent="0">
              <a:buNone/>
            </a:pPr>
            <a:r>
              <a:rPr lang="de-AT" u="sng" dirty="0" smtClean="0"/>
              <a:t>Kann X wegen der Taubenplage gegen Y vorgehen?</a:t>
            </a:r>
          </a:p>
          <a:p>
            <a:pPr marL="0" indent="0">
              <a:buNone/>
            </a:pPr>
            <a:r>
              <a:rPr lang="de-AT" sz="2000" dirty="0" smtClean="0"/>
              <a:t>(OGH 29.8.2013, 8 Ob 78/13y)</a:t>
            </a:r>
          </a:p>
          <a:p>
            <a:pPr marL="0" indent="0">
              <a:buNone/>
            </a:pPr>
            <a:endParaRPr lang="de-AT" dirty="0"/>
          </a:p>
        </p:txBody>
      </p:sp>
    </p:spTree>
    <p:extLst>
      <p:ext uri="{BB962C8B-B14F-4D97-AF65-F5344CB8AC3E}">
        <p14:creationId xmlns:p14="http://schemas.microsoft.com/office/powerpoint/2010/main" val="3534615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9. Fall: Felswand</a:t>
            </a:r>
            <a:endParaRPr lang="de-AT" b="1" u="sng" dirty="0"/>
          </a:p>
        </p:txBody>
      </p:sp>
      <p:sp>
        <p:nvSpPr>
          <p:cNvPr id="3" name="Inhaltsplatzhalter 2"/>
          <p:cNvSpPr>
            <a:spLocks noGrp="1"/>
          </p:cNvSpPr>
          <p:nvPr>
            <p:ph idx="1"/>
          </p:nvPr>
        </p:nvSpPr>
        <p:spPr/>
        <p:txBody>
          <a:bodyPr/>
          <a:lstStyle/>
          <a:p>
            <a:pPr marL="0" indent="0">
              <a:buNone/>
            </a:pPr>
            <a:r>
              <a:rPr lang="de-AT" dirty="0" smtClean="0"/>
              <a:t> X errichtete Haus direkt unter Felswand des Y.  Wand mit Büschen durchsetzt: Herabfallen von Steinen (Frost, Wasser, Wurzeln). Effektiver Schutz nur durch Netz. Baubescheid (1960) mit Auflage zur Überprüfung /</a:t>
            </a:r>
            <a:r>
              <a:rPr lang="de-AT" dirty="0"/>
              <a:t> </a:t>
            </a:r>
            <a:r>
              <a:rPr lang="de-AT" dirty="0" smtClean="0"/>
              <a:t>Sicherungsmaßnahmen für X. 2011: Steinschlag.</a:t>
            </a:r>
          </a:p>
          <a:p>
            <a:pPr marL="0" indent="0">
              <a:buNone/>
            </a:pPr>
            <a:r>
              <a:rPr lang="de-AT" u="sng" dirty="0" smtClean="0"/>
              <a:t>Kann X von Y die Sanierungskosten verlangen?</a:t>
            </a:r>
          </a:p>
          <a:p>
            <a:pPr marL="0" indent="0">
              <a:buNone/>
            </a:pPr>
            <a:r>
              <a:rPr lang="de-AT" sz="2000" dirty="0" smtClean="0"/>
              <a:t>(OGH 29.8.2013, 8 Ob 79/13w)</a:t>
            </a:r>
            <a:endParaRPr lang="de-AT" sz="2000" dirty="0"/>
          </a:p>
        </p:txBody>
      </p:sp>
    </p:spTree>
    <p:extLst>
      <p:ext uri="{BB962C8B-B14F-4D97-AF65-F5344CB8AC3E}">
        <p14:creationId xmlns:p14="http://schemas.microsoft.com/office/powerpoint/2010/main" val="343758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10. Fall: Müllinsel</a:t>
            </a:r>
            <a:endParaRPr lang="de-AT" b="1" u="sng" dirty="0"/>
          </a:p>
        </p:txBody>
      </p:sp>
      <p:sp>
        <p:nvSpPr>
          <p:cNvPr id="3" name="Inhaltsplatzhalter 2"/>
          <p:cNvSpPr>
            <a:spLocks noGrp="1"/>
          </p:cNvSpPr>
          <p:nvPr>
            <p:ph idx="1"/>
          </p:nvPr>
        </p:nvSpPr>
        <p:spPr/>
        <p:txBody>
          <a:bodyPr/>
          <a:lstStyle/>
          <a:p>
            <a:pPr marL="0" indent="0">
              <a:buNone/>
            </a:pPr>
            <a:r>
              <a:rPr lang="de-AT" dirty="0" smtClean="0"/>
              <a:t>Neben Haus vom X wird von Stadt eine Altstoffsammelstelle eingerichtet (13 Container). Geruchs-/Lärmimmissionen. Zulässigkeit des Rechtswegs?</a:t>
            </a:r>
          </a:p>
          <a:p>
            <a:pPr marL="0" indent="0">
              <a:buNone/>
            </a:pPr>
            <a:r>
              <a:rPr lang="de-AT" sz="2000" dirty="0" smtClean="0"/>
              <a:t>(OGH 29.11.2013, 8 Ob 28/13w)</a:t>
            </a:r>
          </a:p>
          <a:p>
            <a:pPr marL="0" indent="0">
              <a:buNone/>
            </a:pPr>
            <a:endParaRPr lang="de-AT" dirty="0" smtClean="0"/>
          </a:p>
          <a:p>
            <a:pPr marL="0" indent="0">
              <a:buNone/>
            </a:pPr>
            <a:r>
              <a:rPr lang="de-AT" i="1" dirty="0" smtClean="0"/>
              <a:t>Öffentliche Aufgabe ≠ Hoheitsverwaltung</a:t>
            </a:r>
            <a:endParaRPr lang="de-AT" i="1" dirty="0"/>
          </a:p>
        </p:txBody>
      </p:sp>
    </p:spTree>
    <p:extLst>
      <p:ext uri="{BB962C8B-B14F-4D97-AF65-F5344CB8AC3E}">
        <p14:creationId xmlns:p14="http://schemas.microsoft.com/office/powerpoint/2010/main" val="1571514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u="sng" dirty="0" smtClean="0"/>
              <a:t>II. Schlüsselparagraf</a:t>
            </a:r>
            <a:r>
              <a:rPr lang="de-AT" dirty="0" smtClean="0"/>
              <a:t>: § 364a </a:t>
            </a:r>
            <a:r>
              <a:rPr lang="de-AT" dirty="0"/>
              <a:t>ABGB</a:t>
            </a:r>
          </a:p>
        </p:txBody>
      </p:sp>
      <p:sp>
        <p:nvSpPr>
          <p:cNvPr id="3" name="Inhaltsplatzhalter 2"/>
          <p:cNvSpPr>
            <a:spLocks noGrp="1"/>
          </p:cNvSpPr>
          <p:nvPr>
            <p:ph idx="1"/>
          </p:nvPr>
        </p:nvSpPr>
        <p:spPr/>
        <p:txBody>
          <a:bodyPr/>
          <a:lstStyle/>
          <a:p>
            <a:pPr>
              <a:lnSpc>
                <a:spcPct val="80000"/>
              </a:lnSpc>
              <a:buFont typeface="Wingdings" pitchFamily="2" charset="2"/>
              <a:buNone/>
            </a:pPr>
            <a:r>
              <a:rPr lang="de-DE" altLang="de-DE" u="sng" dirty="0"/>
              <a:t>§ 364a ABGB:</a:t>
            </a:r>
          </a:p>
          <a:p>
            <a:pPr>
              <a:lnSpc>
                <a:spcPct val="80000"/>
              </a:lnSpc>
              <a:buFont typeface="Wingdings" pitchFamily="2" charset="2"/>
              <a:buNone/>
            </a:pPr>
            <a:r>
              <a:rPr lang="de-DE" altLang="de-DE" dirty="0"/>
              <a:t>	Wird jedoch die Beeinträchtigung durch eine Bergwerksanlage oder eine </a:t>
            </a:r>
            <a:r>
              <a:rPr lang="de-DE" altLang="de-DE" b="1" dirty="0"/>
              <a:t>behördlich genehmigte Anlage </a:t>
            </a:r>
            <a:r>
              <a:rPr lang="de-DE" altLang="de-DE" dirty="0"/>
              <a:t>auf dem nachbarlichen Grund in einer dieses Maß überschreitenden Weise verursacht, so ist der Grundbesitzer </a:t>
            </a:r>
            <a:r>
              <a:rPr lang="de-DE" altLang="de-DE" b="1" dirty="0"/>
              <a:t>nur</a:t>
            </a:r>
            <a:r>
              <a:rPr lang="de-DE" altLang="de-DE" dirty="0"/>
              <a:t> berechtigt, den </a:t>
            </a:r>
            <a:r>
              <a:rPr lang="de-DE" altLang="de-DE" b="1" u="sng" dirty="0"/>
              <a:t>Ersatz</a:t>
            </a:r>
            <a:r>
              <a:rPr lang="de-DE" altLang="de-DE" dirty="0"/>
              <a:t> des zugefügten Schadens gerichtlich zu verlangen, auch wenn der Schaden durch Umstände verursacht wird, auf die bei der behördlichen Verhandlung keine Rücksicht genommen wurde.</a:t>
            </a:r>
          </a:p>
          <a:p>
            <a:endParaRPr lang="de-AT" dirty="0"/>
          </a:p>
        </p:txBody>
      </p:sp>
    </p:spTree>
    <p:extLst>
      <p:ext uri="{BB962C8B-B14F-4D97-AF65-F5344CB8AC3E}">
        <p14:creationId xmlns:p14="http://schemas.microsoft.com/office/powerpoint/2010/main" val="1997025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Überblick</a:t>
            </a:r>
            <a:endParaRPr lang="de-DE" dirty="0"/>
          </a:p>
        </p:txBody>
      </p:sp>
      <p:sp>
        <p:nvSpPr>
          <p:cNvPr id="3" name="Inhaltsplatzhalter 2"/>
          <p:cNvSpPr>
            <a:spLocks noGrp="1"/>
          </p:cNvSpPr>
          <p:nvPr>
            <p:ph idx="1"/>
          </p:nvPr>
        </p:nvSpPr>
        <p:spPr>
          <a:xfrm>
            <a:off x="457200" y="1988840"/>
            <a:ext cx="8229600" cy="4525963"/>
          </a:xfrm>
        </p:spPr>
        <p:txBody>
          <a:bodyPr>
            <a:normAutofit/>
          </a:bodyPr>
          <a:lstStyle/>
          <a:p>
            <a:r>
              <a:rPr lang="de-AT" sz="2800" u="sng" dirty="0" smtClean="0"/>
              <a:t>Allgemeines</a:t>
            </a:r>
            <a:r>
              <a:rPr lang="de-AT" sz="2800" dirty="0" smtClean="0"/>
              <a:t>: Deutschland / Österreich / Schweiz</a:t>
            </a:r>
          </a:p>
          <a:p>
            <a:r>
              <a:rPr lang="de-AT" sz="2800" u="sng" dirty="0" smtClean="0"/>
              <a:t>Rechtsgrundlagen</a:t>
            </a:r>
            <a:r>
              <a:rPr lang="de-AT" sz="2800" dirty="0" smtClean="0"/>
              <a:t>: Privat-/öffentliches Recht</a:t>
            </a:r>
          </a:p>
          <a:p>
            <a:r>
              <a:rPr lang="de-AT" sz="2800" u="sng" dirty="0" smtClean="0"/>
              <a:t>Schlüsselparagrafen</a:t>
            </a:r>
            <a:r>
              <a:rPr lang="de-AT" sz="2800" dirty="0" smtClean="0"/>
              <a:t>: §§ 364 und 364a ABGB</a:t>
            </a:r>
          </a:p>
          <a:p>
            <a:r>
              <a:rPr lang="de-AT" sz="2800" u="sng" dirty="0" smtClean="0"/>
              <a:t>Rechtsprechung</a:t>
            </a:r>
            <a:r>
              <a:rPr lang="de-AT" sz="2800" dirty="0" smtClean="0"/>
              <a:t>: Was alles Nachbarn stört …</a:t>
            </a:r>
          </a:p>
          <a:p>
            <a:r>
              <a:rPr lang="de-AT" sz="2800" u="sng" dirty="0" smtClean="0"/>
              <a:t>Tipps</a:t>
            </a:r>
            <a:r>
              <a:rPr lang="de-AT" sz="2800" dirty="0" smtClean="0"/>
              <a:t>: </a:t>
            </a:r>
            <a:r>
              <a:rPr lang="de-DE" sz="2800" dirty="0"/>
              <a:t>W</a:t>
            </a:r>
            <a:r>
              <a:rPr lang="de-DE" sz="2800" dirty="0" smtClean="0"/>
              <a:t>as hilft, wenn nichts mehr hilft?</a:t>
            </a:r>
            <a:endParaRPr lang="de-DE" sz="2800" dirty="0"/>
          </a:p>
        </p:txBody>
      </p:sp>
    </p:spTree>
    <p:extLst>
      <p:ext uri="{BB962C8B-B14F-4D97-AF65-F5344CB8AC3E}">
        <p14:creationId xmlns:p14="http://schemas.microsoft.com/office/powerpoint/2010/main" val="2716258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11. Fall: Hubschrauberlandeplatz</a:t>
            </a:r>
            <a:endParaRPr lang="de-AT" b="1" u="sng" dirty="0"/>
          </a:p>
        </p:txBody>
      </p:sp>
      <p:sp>
        <p:nvSpPr>
          <p:cNvPr id="3" name="Inhaltsplatzhalter 2"/>
          <p:cNvSpPr>
            <a:spLocks noGrp="1"/>
          </p:cNvSpPr>
          <p:nvPr>
            <p:ph idx="1"/>
          </p:nvPr>
        </p:nvSpPr>
        <p:spPr/>
        <p:txBody>
          <a:bodyPr/>
          <a:lstStyle/>
          <a:p>
            <a:pPr marL="0" indent="0">
              <a:buNone/>
            </a:pPr>
            <a:r>
              <a:rPr lang="de-AT" dirty="0" err="1" smtClean="0"/>
              <a:t>Montafon</a:t>
            </a:r>
            <a:r>
              <a:rPr lang="de-AT" dirty="0" smtClean="0"/>
              <a:t>: seit 1995 Sanatorium + H-Landeplatz (LFG-Bewilligung). Gesamtimmission bei Nachbar (N): 51 dB (57 </a:t>
            </a:r>
            <a:r>
              <a:rPr lang="de-AT" dirty="0" err="1" smtClean="0"/>
              <a:t>db</a:t>
            </a:r>
            <a:r>
              <a:rPr lang="de-AT" dirty="0"/>
              <a:t> </a:t>
            </a:r>
            <a:r>
              <a:rPr lang="de-AT" dirty="0" smtClean="0"/>
              <a:t>bei H). N klagt auf </a:t>
            </a:r>
            <a:r>
              <a:rPr lang="de-AT" dirty="0" err="1" smtClean="0"/>
              <a:t>Schmerzengeld</a:t>
            </a:r>
            <a:r>
              <a:rPr lang="de-AT" dirty="0" smtClean="0"/>
              <a:t>/Feststellung/Unterlassung. </a:t>
            </a:r>
          </a:p>
          <a:p>
            <a:pPr marL="0" indent="0">
              <a:buNone/>
            </a:pPr>
            <a:r>
              <a:rPr lang="de-AT" sz="2000" dirty="0" smtClean="0"/>
              <a:t>(OGH 22.9.2010, 8 Ob 128/09w)</a:t>
            </a:r>
            <a:endParaRPr lang="de-AT" dirty="0" smtClean="0"/>
          </a:p>
          <a:p>
            <a:pPr marL="0" indent="0">
              <a:buNone/>
            </a:pPr>
            <a:endParaRPr lang="de-AT" dirty="0" smtClean="0"/>
          </a:p>
          <a:p>
            <a:pPr marL="0" indent="0">
              <a:buNone/>
            </a:pPr>
            <a:r>
              <a:rPr lang="de-AT" i="1" dirty="0" smtClean="0"/>
              <a:t>Ortsüblichkeit</a:t>
            </a:r>
            <a:endParaRPr lang="de-AT" i="1" dirty="0"/>
          </a:p>
          <a:p>
            <a:pPr marL="0" indent="0">
              <a:buNone/>
            </a:pPr>
            <a:endParaRPr lang="de-AT" dirty="0" smtClean="0"/>
          </a:p>
          <a:p>
            <a:pPr marL="0" indent="0">
              <a:buNone/>
            </a:pPr>
            <a:endParaRPr lang="de-AT" dirty="0"/>
          </a:p>
        </p:txBody>
      </p:sp>
      <p:sp>
        <p:nvSpPr>
          <p:cNvPr id="5" name="Textfeld 4"/>
          <p:cNvSpPr txBox="1"/>
          <p:nvPr/>
        </p:nvSpPr>
        <p:spPr>
          <a:xfrm>
            <a:off x="3347864" y="4293096"/>
            <a:ext cx="5040560" cy="1200329"/>
          </a:xfrm>
          <a:prstGeom prst="rect">
            <a:avLst/>
          </a:prstGeom>
          <a:noFill/>
        </p:spPr>
        <p:txBody>
          <a:bodyPr wrap="square" rtlCol="0">
            <a:spAutoFit/>
          </a:bodyPr>
          <a:lstStyle/>
          <a:p>
            <a:r>
              <a:rPr lang="de-AT" dirty="0" smtClean="0"/>
              <a:t>- Deckung durch Bewilligung/Auflagen</a:t>
            </a:r>
          </a:p>
          <a:p>
            <a:r>
              <a:rPr lang="de-AT" dirty="0" smtClean="0"/>
              <a:t>- keine gesundheitliche Beeinträchtigung</a:t>
            </a:r>
          </a:p>
          <a:p>
            <a:r>
              <a:rPr lang="de-AT" dirty="0" smtClean="0"/>
              <a:t>- nur Rettungsflüge im erforderlichen Ausmaß</a:t>
            </a:r>
          </a:p>
          <a:p>
            <a:r>
              <a:rPr lang="de-AT" dirty="0" smtClean="0"/>
              <a:t>- Maßnahmen zur Reduktion der Lärmbelastungen</a:t>
            </a:r>
            <a:endParaRPr lang="de-AT" dirty="0"/>
          </a:p>
        </p:txBody>
      </p:sp>
      <p:sp>
        <p:nvSpPr>
          <p:cNvPr id="6" name="Geschweifte Klammer links 5"/>
          <p:cNvSpPr/>
          <p:nvPr/>
        </p:nvSpPr>
        <p:spPr>
          <a:xfrm>
            <a:off x="3203848" y="4293096"/>
            <a:ext cx="144016" cy="12003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Tree>
    <p:extLst>
      <p:ext uri="{BB962C8B-B14F-4D97-AF65-F5344CB8AC3E}">
        <p14:creationId xmlns:p14="http://schemas.microsoft.com/office/powerpoint/2010/main" val="1719361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altLang="de-DE" dirty="0"/>
              <a:t>Wer kann klagen? Wer ist Beklagter?</a:t>
            </a:r>
            <a:endParaRPr lang="de-DE" dirty="0"/>
          </a:p>
        </p:txBody>
      </p:sp>
      <p:sp>
        <p:nvSpPr>
          <p:cNvPr id="3" name="Inhaltsplatzhalter 2"/>
          <p:cNvSpPr>
            <a:spLocks noGrp="1"/>
          </p:cNvSpPr>
          <p:nvPr>
            <p:ph idx="1"/>
          </p:nvPr>
        </p:nvSpPr>
        <p:spPr/>
        <p:txBody>
          <a:bodyPr>
            <a:normAutofit fontScale="77500" lnSpcReduction="20000"/>
          </a:bodyPr>
          <a:lstStyle/>
          <a:p>
            <a:pPr>
              <a:lnSpc>
                <a:spcPct val="90000"/>
              </a:lnSpc>
            </a:pPr>
            <a:r>
              <a:rPr lang="de-DE" altLang="de-DE" dirty="0"/>
              <a:t>Kläger: </a:t>
            </a:r>
            <a:r>
              <a:rPr lang="de-DE" altLang="de-DE" dirty="0" smtClean="0"/>
              <a:t>Eigentümer (</a:t>
            </a:r>
            <a:r>
              <a:rPr lang="de-DE" altLang="de-DE" dirty="0" err="1" smtClean="0"/>
              <a:t>Superädifikat</a:t>
            </a:r>
            <a:r>
              <a:rPr lang="de-DE" altLang="de-DE" dirty="0" smtClean="0"/>
              <a:t>), Mieter, dinglich Berechtigter </a:t>
            </a:r>
            <a:endParaRPr lang="de-DE" altLang="de-DE" dirty="0"/>
          </a:p>
          <a:p>
            <a:pPr>
              <a:lnSpc>
                <a:spcPct val="90000"/>
              </a:lnSpc>
            </a:pPr>
            <a:r>
              <a:rPr lang="de-DE" altLang="de-DE" dirty="0"/>
              <a:t>Beklagter: Nachbar (Emittent – nicht nur Anrainer) </a:t>
            </a:r>
            <a:r>
              <a:rPr lang="de-DE" altLang="de-DE" dirty="0" smtClean="0"/>
              <a:t>– Zusammenhang von Sachherrschaft und Störung</a:t>
            </a:r>
            <a:endParaRPr lang="de-DE" altLang="de-DE" dirty="0"/>
          </a:p>
          <a:p>
            <a:pPr>
              <a:lnSpc>
                <a:spcPct val="90000"/>
              </a:lnSpc>
            </a:pPr>
            <a:r>
              <a:rPr lang="de-DE" altLang="de-DE" b="1" dirty="0"/>
              <a:t>Immissions-Klage</a:t>
            </a:r>
            <a:r>
              <a:rPr lang="de-DE" altLang="de-DE" dirty="0"/>
              <a:t> = </a:t>
            </a:r>
            <a:r>
              <a:rPr lang="de-DE" altLang="de-DE" b="1" dirty="0"/>
              <a:t>Unterlassungsklage</a:t>
            </a:r>
            <a:r>
              <a:rPr lang="de-DE" altLang="de-DE" dirty="0"/>
              <a:t> (</a:t>
            </a:r>
            <a:r>
              <a:rPr lang="de-DE" altLang="de-DE" dirty="0">
                <a:cs typeface="Times New Roman" pitchFamily="18" charset="0"/>
              </a:rPr>
              <a:t>≠ </a:t>
            </a:r>
            <a:r>
              <a:rPr lang="de-DE" altLang="de-DE" dirty="0"/>
              <a:t>Beseitigung oder Wiederherstellung)</a:t>
            </a:r>
          </a:p>
          <a:p>
            <a:pPr>
              <a:lnSpc>
                <a:spcPct val="90000"/>
              </a:lnSpc>
              <a:buFont typeface="Wingdings" pitchFamily="2" charset="2"/>
              <a:buNone/>
            </a:pPr>
            <a:endParaRPr lang="de-AT" altLang="de-DE" dirty="0"/>
          </a:p>
          <a:p>
            <a:pPr>
              <a:lnSpc>
                <a:spcPct val="90000"/>
              </a:lnSpc>
              <a:buFont typeface="Wingdings" pitchFamily="2" charset="2"/>
              <a:buNone/>
            </a:pPr>
            <a:endParaRPr lang="de-DE" altLang="de-DE" dirty="0" smtClean="0"/>
          </a:p>
          <a:p>
            <a:pPr>
              <a:lnSpc>
                <a:spcPct val="90000"/>
              </a:lnSpc>
            </a:pPr>
            <a:endParaRPr lang="de-DE" altLang="de-DE" dirty="0"/>
          </a:p>
          <a:p>
            <a:pPr>
              <a:lnSpc>
                <a:spcPct val="90000"/>
              </a:lnSpc>
            </a:pPr>
            <a:r>
              <a:rPr lang="de-DE" altLang="de-DE" dirty="0"/>
              <a:t>Klage auf </a:t>
            </a:r>
            <a:r>
              <a:rPr lang="de-DE" altLang="de-DE" b="1" dirty="0"/>
              <a:t>(künftige) Immissionsverhinderung</a:t>
            </a:r>
            <a:r>
              <a:rPr lang="de-DE" altLang="de-DE" dirty="0"/>
              <a:t> durch geeignete (vorbeugende) Maßnahmen / Vorkehrungen zulässig</a:t>
            </a:r>
          </a:p>
          <a:p>
            <a:pPr>
              <a:lnSpc>
                <a:spcPct val="90000"/>
              </a:lnSpc>
            </a:pPr>
            <a:r>
              <a:rPr lang="de-DE" altLang="de-DE" dirty="0"/>
              <a:t>Kein Anspruch auf Vornahme bestimmter Sicherungsmaßnahmen</a:t>
            </a:r>
          </a:p>
          <a:p>
            <a:pPr marL="0" indent="0">
              <a:buNone/>
            </a:pPr>
            <a:endParaRPr lang="de-DE" dirty="0"/>
          </a:p>
        </p:txBody>
      </p:sp>
      <p:sp>
        <p:nvSpPr>
          <p:cNvPr id="4" name="Textfeld 3"/>
          <p:cNvSpPr txBox="1"/>
          <p:nvPr/>
        </p:nvSpPr>
        <p:spPr>
          <a:xfrm>
            <a:off x="323528" y="3068960"/>
            <a:ext cx="8640960" cy="369332"/>
          </a:xfrm>
          <a:prstGeom prst="rect">
            <a:avLst/>
          </a:prstGeom>
          <a:noFill/>
        </p:spPr>
        <p:txBody>
          <a:bodyPr wrap="square" rtlCol="0">
            <a:spAutoFit/>
          </a:bodyPr>
          <a:lstStyle/>
          <a:p>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250" y="3387775"/>
            <a:ext cx="7937500" cy="1049337"/>
          </a:xfrm>
          <a:prstGeom prst="rect">
            <a:avLst/>
          </a:prstGeom>
          <a:solidFill>
            <a:srgbClr val="FFFF00"/>
          </a:solidFill>
          <a:ln>
            <a:noFill/>
          </a:ln>
          <a:effectLst/>
        </p:spPr>
      </p:pic>
    </p:spTree>
    <p:extLst>
      <p:ext uri="{BB962C8B-B14F-4D97-AF65-F5344CB8AC3E}">
        <p14:creationId xmlns:p14="http://schemas.microsoft.com/office/powerpoint/2010/main" val="2815428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Licht und Schatten I</a:t>
            </a:r>
            <a:endParaRPr lang="de-DE" dirty="0"/>
          </a:p>
        </p:txBody>
      </p:sp>
      <p:sp>
        <p:nvSpPr>
          <p:cNvPr id="3" name="Inhaltsplatzhalter 2"/>
          <p:cNvSpPr>
            <a:spLocks noGrp="1"/>
          </p:cNvSpPr>
          <p:nvPr>
            <p:ph idx="1"/>
          </p:nvPr>
        </p:nvSpPr>
        <p:spPr/>
        <p:txBody>
          <a:bodyPr/>
          <a:lstStyle/>
          <a:p>
            <a:r>
              <a:rPr lang="de-DE" altLang="de-DE" dirty="0"/>
              <a:t>Bis 2004: Duldung indirekter (negativer) Immissionen (Belastungen) </a:t>
            </a:r>
          </a:p>
          <a:p>
            <a:r>
              <a:rPr lang="de-DE" altLang="de-DE" dirty="0"/>
              <a:t>Nachbar: Selbsthilfe (auf eigene Kosten) – Entfernung überhängender Äste + herüber wachsender Wurzeln </a:t>
            </a:r>
          </a:p>
          <a:p>
            <a:r>
              <a:rPr lang="de-DE" altLang="de-DE" dirty="0"/>
              <a:t>Verbots des Betretens des Nachbargrundstücks + keine Handhabe gegen Nachbarn</a:t>
            </a:r>
          </a:p>
          <a:p>
            <a:pPr marL="0" indent="0">
              <a:buNone/>
            </a:pPr>
            <a:endParaRPr lang="de-DE" dirty="0"/>
          </a:p>
        </p:txBody>
      </p:sp>
    </p:spTree>
    <p:extLst>
      <p:ext uri="{BB962C8B-B14F-4D97-AF65-F5344CB8AC3E}">
        <p14:creationId xmlns:p14="http://schemas.microsoft.com/office/powerpoint/2010/main" val="1001203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Licht und Schatten II</a:t>
            </a:r>
            <a:endParaRPr lang="de-DE" dirty="0"/>
          </a:p>
        </p:txBody>
      </p:sp>
      <p:sp>
        <p:nvSpPr>
          <p:cNvPr id="3" name="Inhaltsplatzhalter 2"/>
          <p:cNvSpPr>
            <a:spLocks noGrp="1"/>
          </p:cNvSpPr>
          <p:nvPr>
            <p:ph idx="1"/>
          </p:nvPr>
        </p:nvSpPr>
        <p:spPr>
          <a:xfrm>
            <a:off x="457200" y="1600200"/>
            <a:ext cx="8229600" cy="5141168"/>
          </a:xfrm>
        </p:spPr>
        <p:txBody>
          <a:bodyPr>
            <a:normAutofit fontScale="77500" lnSpcReduction="20000"/>
          </a:bodyPr>
          <a:lstStyle/>
          <a:p>
            <a:pPr>
              <a:lnSpc>
                <a:spcPct val="80000"/>
              </a:lnSpc>
            </a:pPr>
            <a:r>
              <a:rPr lang="de-DE" altLang="de-DE" dirty="0"/>
              <a:t>Seit 2004: Entzug von Licht / Luft untersagbar</a:t>
            </a:r>
          </a:p>
          <a:p>
            <a:pPr>
              <a:lnSpc>
                <a:spcPct val="80000"/>
              </a:lnSpc>
            </a:pPr>
            <a:r>
              <a:rPr lang="de-DE" altLang="de-DE" u="sng" dirty="0"/>
              <a:t>Voraussetzung</a:t>
            </a:r>
            <a:r>
              <a:rPr lang="de-DE" altLang="de-DE" dirty="0"/>
              <a:t>: Einwirkungen unzumutbar (Überschreitung ortüblichen Maßes + wesentliche (unübliche) Beeinträchtigung der ortsüblichen Nutzung des Grundstücks)</a:t>
            </a:r>
          </a:p>
          <a:p>
            <a:pPr>
              <a:lnSpc>
                <a:spcPct val="80000"/>
              </a:lnSpc>
            </a:pPr>
            <a:r>
              <a:rPr lang="de-DE" altLang="de-DE" b="1" dirty="0"/>
              <a:t>Wesentliche Beeinträchtigung</a:t>
            </a:r>
            <a:r>
              <a:rPr lang="de-DE" altLang="de-DE" dirty="0"/>
              <a:t> hängt ab:</a:t>
            </a:r>
          </a:p>
          <a:p>
            <a:pPr>
              <a:lnSpc>
                <a:spcPct val="80000"/>
              </a:lnSpc>
              <a:buFont typeface="Wingdings" pitchFamily="2" charset="2"/>
              <a:buNone/>
            </a:pPr>
            <a:r>
              <a:rPr lang="de-DE" altLang="de-DE" dirty="0"/>
              <a:t>	</a:t>
            </a:r>
            <a:r>
              <a:rPr lang="de-DE" altLang="de-DE" dirty="0" smtClean="0"/>
              <a:t>- die </a:t>
            </a:r>
            <a:r>
              <a:rPr lang="de-DE" altLang="de-DE" b="1" dirty="0"/>
              <a:t>Art</a:t>
            </a:r>
            <a:r>
              <a:rPr lang="de-DE" altLang="de-DE" dirty="0"/>
              <a:t> des Grundstücks (Industriegrund/Garten);</a:t>
            </a:r>
          </a:p>
          <a:p>
            <a:pPr>
              <a:lnSpc>
                <a:spcPct val="80000"/>
              </a:lnSpc>
              <a:buFont typeface="Wingdings" pitchFamily="2" charset="2"/>
              <a:buNone/>
            </a:pPr>
            <a:r>
              <a:rPr lang="de-DE" altLang="de-DE" dirty="0"/>
              <a:t>	</a:t>
            </a:r>
            <a:r>
              <a:rPr lang="de-DE" altLang="de-DE" dirty="0" smtClean="0"/>
              <a:t>- die </a:t>
            </a:r>
            <a:r>
              <a:rPr lang="de-DE" altLang="de-DE" b="1" dirty="0"/>
              <a:t>Lage</a:t>
            </a:r>
            <a:r>
              <a:rPr lang="de-DE" altLang="de-DE" dirty="0"/>
              <a:t> des Grundstücks (Kleingartengebiet / waldreichem Gebiet);</a:t>
            </a:r>
          </a:p>
          <a:p>
            <a:pPr>
              <a:lnSpc>
                <a:spcPct val="80000"/>
              </a:lnSpc>
              <a:buFont typeface="Wingdings" pitchFamily="2" charset="2"/>
              <a:buNone/>
            </a:pPr>
            <a:r>
              <a:rPr lang="de-DE" altLang="de-DE" dirty="0"/>
              <a:t>	</a:t>
            </a:r>
            <a:r>
              <a:rPr lang="de-DE" altLang="de-DE" dirty="0" smtClean="0"/>
              <a:t>- die </a:t>
            </a:r>
            <a:r>
              <a:rPr lang="de-DE" altLang="de-DE" b="1" dirty="0"/>
              <a:t>Größe</a:t>
            </a:r>
            <a:r>
              <a:rPr lang="de-DE" altLang="de-DE" dirty="0"/>
              <a:t> des Grundstücks – je kleiner, desto sensibler); </a:t>
            </a:r>
          </a:p>
          <a:p>
            <a:pPr>
              <a:lnSpc>
                <a:spcPct val="80000"/>
              </a:lnSpc>
              <a:buFont typeface="Wingdings" pitchFamily="2" charset="2"/>
              <a:buNone/>
            </a:pPr>
            <a:r>
              <a:rPr lang="de-DE" altLang="de-DE" dirty="0"/>
              <a:t>	wer das „</a:t>
            </a:r>
            <a:r>
              <a:rPr lang="de-DE" altLang="de-DE" b="1" dirty="0"/>
              <a:t>ältere</a:t>
            </a:r>
            <a:r>
              <a:rPr lang="de-DE" altLang="de-DE" dirty="0"/>
              <a:t>“ Recht hat. </a:t>
            </a:r>
          </a:p>
          <a:p>
            <a:pPr>
              <a:lnSpc>
                <a:spcPct val="80000"/>
              </a:lnSpc>
            </a:pPr>
            <a:r>
              <a:rPr lang="de-DE" altLang="de-DE" dirty="0"/>
              <a:t>Klage setzt zwingend den </a:t>
            </a:r>
            <a:r>
              <a:rPr lang="de-DE" altLang="de-DE" u="sng" dirty="0"/>
              <a:t>Versuch einer außergerichtlichen Streitbeilegung</a:t>
            </a:r>
            <a:r>
              <a:rPr lang="de-DE" altLang="de-DE" dirty="0"/>
              <a:t> voraus!</a:t>
            </a:r>
          </a:p>
          <a:p>
            <a:pPr>
              <a:lnSpc>
                <a:spcPct val="80000"/>
              </a:lnSpc>
            </a:pPr>
            <a:r>
              <a:rPr lang="de-AT" altLang="de-DE" dirty="0"/>
              <a:t>Nicht einklagbar: Aussicht, Laub in </a:t>
            </a:r>
            <a:r>
              <a:rPr lang="de-AT" altLang="de-DE" dirty="0" smtClean="0"/>
              <a:t>Dachrinne</a:t>
            </a:r>
          </a:p>
          <a:p>
            <a:pPr>
              <a:lnSpc>
                <a:spcPct val="80000"/>
              </a:lnSpc>
            </a:pPr>
            <a:r>
              <a:rPr lang="de-AT" altLang="de-DE" dirty="0" smtClean="0"/>
              <a:t>Gefahren durch Bäume: bei Unterlassung der Baumpflege kann auf Beseitigung geklagt werden (§ 364 </a:t>
            </a:r>
            <a:r>
              <a:rPr lang="de-AT" altLang="de-DE" dirty="0" err="1" smtClean="0"/>
              <a:t>Abs</a:t>
            </a:r>
            <a:r>
              <a:rPr lang="de-AT" altLang="de-DE" dirty="0" smtClean="0"/>
              <a:t> 2 ABGB) – sonst sind Herüberwachsen </a:t>
            </a:r>
            <a:r>
              <a:rPr lang="de-AT" altLang="de-DE" dirty="0"/>
              <a:t>von Ästen </a:t>
            </a:r>
            <a:r>
              <a:rPr lang="de-AT" altLang="de-DE" dirty="0" smtClean="0"/>
              <a:t>zu dulden (Ausnahme</a:t>
            </a:r>
            <a:r>
              <a:rPr lang="de-AT" altLang="de-DE" dirty="0"/>
              <a:t>: </a:t>
            </a:r>
            <a:r>
              <a:rPr lang="de-AT" altLang="de-DE" dirty="0" err="1"/>
              <a:t>Veitschi</a:t>
            </a:r>
            <a:r>
              <a:rPr lang="de-AT" altLang="de-DE" dirty="0" smtClean="0"/>
              <a:t>).</a:t>
            </a:r>
            <a:endParaRPr lang="de-DE" altLang="de-DE" dirty="0"/>
          </a:p>
          <a:p>
            <a:pPr>
              <a:lnSpc>
                <a:spcPct val="80000"/>
              </a:lnSpc>
            </a:pPr>
            <a:endParaRPr lang="de-DE" altLang="de-DE" dirty="0"/>
          </a:p>
          <a:p>
            <a:pPr>
              <a:lnSpc>
                <a:spcPct val="80000"/>
              </a:lnSpc>
              <a:buFont typeface="Wingdings" pitchFamily="2" charset="2"/>
              <a:buNone/>
            </a:pPr>
            <a:endParaRPr lang="de-DE" altLang="de-DE" dirty="0"/>
          </a:p>
          <a:p>
            <a:endParaRPr lang="de-DE" dirty="0"/>
          </a:p>
        </p:txBody>
      </p:sp>
    </p:spTree>
    <p:extLst>
      <p:ext uri="{BB962C8B-B14F-4D97-AF65-F5344CB8AC3E}">
        <p14:creationId xmlns:p14="http://schemas.microsoft.com/office/powerpoint/2010/main" val="3268522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12. Fall: Pflanzentröge</a:t>
            </a:r>
            <a:endParaRPr lang="de-AT" b="1" u="sng" dirty="0"/>
          </a:p>
        </p:txBody>
      </p:sp>
      <p:sp>
        <p:nvSpPr>
          <p:cNvPr id="3" name="Inhaltsplatzhalter 2"/>
          <p:cNvSpPr>
            <a:spLocks noGrp="1"/>
          </p:cNvSpPr>
          <p:nvPr>
            <p:ph idx="1"/>
          </p:nvPr>
        </p:nvSpPr>
        <p:spPr/>
        <p:txBody>
          <a:bodyPr>
            <a:normAutofit/>
          </a:bodyPr>
          <a:lstStyle/>
          <a:p>
            <a:pPr marL="0" indent="0">
              <a:buNone/>
            </a:pPr>
            <a:r>
              <a:rPr lang="de-DE" dirty="0" smtClean="0"/>
              <a:t>Mieter Y hat auf Terrasse unmittelbar </a:t>
            </a:r>
            <a:r>
              <a:rPr lang="de-DE" dirty="0"/>
              <a:t>vor den Fenstern </a:t>
            </a:r>
            <a:r>
              <a:rPr lang="de-DE" dirty="0" smtClean="0"/>
              <a:t>von Mieter X bewegliche </a:t>
            </a:r>
            <a:r>
              <a:rPr lang="de-DE" dirty="0"/>
              <a:t>Pflanzentröge aufgestellt. </a:t>
            </a:r>
            <a:r>
              <a:rPr lang="de-DE" dirty="0" smtClean="0"/>
              <a:t>X meint dadurch </a:t>
            </a:r>
            <a:r>
              <a:rPr lang="de-DE" dirty="0"/>
              <a:t>sei </a:t>
            </a:r>
            <a:r>
              <a:rPr lang="de-DE" dirty="0" smtClean="0"/>
              <a:t>ihm Licht </a:t>
            </a:r>
            <a:r>
              <a:rPr lang="de-DE" dirty="0"/>
              <a:t>und </a:t>
            </a:r>
            <a:r>
              <a:rPr lang="de-DE" dirty="0" smtClean="0"/>
              <a:t>Sicht </a:t>
            </a:r>
            <a:r>
              <a:rPr lang="de-DE" dirty="0"/>
              <a:t>nach draußen </a:t>
            </a:r>
            <a:r>
              <a:rPr lang="de-DE" dirty="0" smtClean="0"/>
              <a:t>genommen + bei Regen: Verschmutzung </a:t>
            </a:r>
            <a:r>
              <a:rPr lang="de-DE" dirty="0"/>
              <a:t>der Fenster. </a:t>
            </a:r>
            <a:endParaRPr lang="de-DE" dirty="0" smtClean="0"/>
          </a:p>
          <a:p>
            <a:pPr marL="0" indent="0">
              <a:buNone/>
            </a:pPr>
            <a:r>
              <a:rPr lang="de-DE" u="sng" dirty="0" smtClean="0"/>
              <a:t>Muss X die Pflanzen </a:t>
            </a:r>
            <a:r>
              <a:rPr lang="de-DE" u="sng" dirty="0"/>
              <a:t>in Trögen </a:t>
            </a:r>
            <a:r>
              <a:rPr lang="de-DE" u="sng" dirty="0" smtClean="0"/>
              <a:t>vor </a:t>
            </a:r>
            <a:r>
              <a:rPr lang="de-DE" u="sng" dirty="0"/>
              <a:t>den Fenstern </a:t>
            </a:r>
            <a:r>
              <a:rPr lang="de-DE" u="sng" dirty="0" smtClean="0"/>
              <a:t>dulden?</a:t>
            </a:r>
            <a:endParaRPr lang="de-DE" dirty="0" smtClean="0"/>
          </a:p>
          <a:p>
            <a:pPr marL="0" indent="0">
              <a:buNone/>
            </a:pPr>
            <a:r>
              <a:rPr lang="de-DE" sz="1800" dirty="0" smtClean="0"/>
              <a:t>(OGH  24.2.2015, 10 Ob 58/14y)</a:t>
            </a:r>
            <a:endParaRPr lang="de-AT" sz="1800" dirty="0"/>
          </a:p>
        </p:txBody>
      </p:sp>
    </p:spTree>
    <p:extLst>
      <p:ext uri="{BB962C8B-B14F-4D97-AF65-F5344CB8AC3E}">
        <p14:creationId xmlns:p14="http://schemas.microsoft.com/office/powerpoint/2010/main" val="2257589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Zusammenfassung I</a:t>
            </a:r>
            <a:endParaRPr lang="de-AT" b="1" u="sng" dirty="0"/>
          </a:p>
        </p:txBody>
      </p:sp>
      <p:sp>
        <p:nvSpPr>
          <p:cNvPr id="3" name="Inhaltsplatzhalter 2"/>
          <p:cNvSpPr>
            <a:spLocks noGrp="1"/>
          </p:cNvSpPr>
          <p:nvPr>
            <p:ph idx="1"/>
          </p:nvPr>
        </p:nvSpPr>
        <p:spPr/>
        <p:txBody>
          <a:bodyPr>
            <a:normAutofit/>
          </a:bodyPr>
          <a:lstStyle/>
          <a:p>
            <a:r>
              <a:rPr lang="de-DE" dirty="0" smtClean="0"/>
              <a:t>Klagebegehren: Unterlassung </a:t>
            </a:r>
            <a:r>
              <a:rPr lang="de-DE" dirty="0"/>
              <a:t>der Immissionen </a:t>
            </a:r>
            <a:r>
              <a:rPr lang="de-DE" dirty="0" smtClean="0"/>
              <a:t>(keine </a:t>
            </a:r>
            <a:r>
              <a:rPr lang="de-DE" dirty="0"/>
              <a:t>bestimmten </a:t>
            </a:r>
            <a:r>
              <a:rPr lang="de-DE" dirty="0" smtClean="0"/>
              <a:t>Maßnahmen). </a:t>
            </a:r>
          </a:p>
          <a:p>
            <a:r>
              <a:rPr lang="de-DE" dirty="0" smtClean="0"/>
              <a:t>Nachbar haftet für selbst / fremd verursachte Immissionen  (soweit </a:t>
            </a:r>
            <a:r>
              <a:rPr lang="de-DE" dirty="0"/>
              <a:t>er die Störungen effektiv und zumutbar verhindern </a:t>
            </a:r>
            <a:r>
              <a:rPr lang="de-DE" dirty="0" smtClean="0"/>
              <a:t>könnte).</a:t>
            </a:r>
          </a:p>
          <a:p>
            <a:r>
              <a:rPr lang="de-DE" dirty="0" smtClean="0"/>
              <a:t>Miteigentümer haften nicht, </a:t>
            </a:r>
            <a:r>
              <a:rPr lang="de-DE" dirty="0"/>
              <a:t>wenn </a:t>
            </a:r>
            <a:r>
              <a:rPr lang="de-DE" dirty="0" smtClean="0"/>
              <a:t>Kläger </a:t>
            </a:r>
            <a:r>
              <a:rPr lang="de-DE" dirty="0"/>
              <a:t>selbst Miteigentümer der störenden Liegenschaft </a:t>
            </a:r>
            <a:r>
              <a:rPr lang="de-DE" dirty="0" smtClean="0"/>
              <a:t>ist.</a:t>
            </a:r>
            <a:endParaRPr lang="de-DE" dirty="0"/>
          </a:p>
          <a:p>
            <a:pPr marL="0" indent="0">
              <a:buNone/>
            </a:pPr>
            <a:endParaRPr lang="de-DE" dirty="0" smtClean="0"/>
          </a:p>
        </p:txBody>
      </p:sp>
    </p:spTree>
    <p:extLst>
      <p:ext uri="{BB962C8B-B14F-4D97-AF65-F5344CB8AC3E}">
        <p14:creationId xmlns:p14="http://schemas.microsoft.com/office/powerpoint/2010/main" val="4100592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Zusammenfassung </a:t>
            </a:r>
            <a:r>
              <a:rPr lang="de-AT" b="1" u="sng" dirty="0" smtClean="0"/>
              <a:t>II</a:t>
            </a:r>
            <a:endParaRPr lang="de-AT" dirty="0"/>
          </a:p>
        </p:txBody>
      </p:sp>
      <p:sp>
        <p:nvSpPr>
          <p:cNvPr id="3" name="Inhaltsplatzhalter 2"/>
          <p:cNvSpPr>
            <a:spLocks noGrp="1"/>
          </p:cNvSpPr>
          <p:nvPr>
            <p:ph idx="1"/>
          </p:nvPr>
        </p:nvSpPr>
        <p:spPr>
          <a:xfrm>
            <a:off x="457200" y="1412776"/>
            <a:ext cx="8229600" cy="5328592"/>
          </a:xfrm>
        </p:spPr>
        <p:txBody>
          <a:bodyPr>
            <a:normAutofit fontScale="92500" lnSpcReduction="20000"/>
          </a:bodyPr>
          <a:lstStyle/>
          <a:p>
            <a:r>
              <a:rPr lang="de-DE" dirty="0"/>
              <a:t>Ortsübliche Störungen sind erlaubt. Erschütterungen, die Gebäudeschäden verursachen, niemals ortsüblich.</a:t>
            </a:r>
          </a:p>
          <a:p>
            <a:endParaRPr lang="de-DE" dirty="0"/>
          </a:p>
          <a:p>
            <a:r>
              <a:rPr lang="de-DE" dirty="0"/>
              <a:t>Naturwirken: Keine Haftung für Elementarereignisse (Felssturz), sofern der Nachbar diese nicht zu vertreten hat; (Kot angelockter wilder Tauben). </a:t>
            </a:r>
          </a:p>
          <a:p>
            <a:r>
              <a:rPr lang="de-DE" dirty="0"/>
              <a:t>Aber: grobkörperliche Immissionen, wie etwa Äste oder Steine können abgewehrt werden, nicht aber Laub oder Hangwässer</a:t>
            </a:r>
            <a:r>
              <a:rPr lang="de-DE" dirty="0" smtClean="0"/>
              <a:t>.</a:t>
            </a:r>
          </a:p>
          <a:p>
            <a:r>
              <a:rPr lang="de-DE" dirty="0" smtClean="0"/>
              <a:t>Tiere: Größe (beherrschbar) entscheidend; Katze – Hühner.</a:t>
            </a:r>
            <a:endParaRPr lang="de-DE" dirty="0"/>
          </a:p>
        </p:txBody>
      </p:sp>
    </p:spTree>
    <p:extLst>
      <p:ext uri="{BB962C8B-B14F-4D97-AF65-F5344CB8AC3E}">
        <p14:creationId xmlns:p14="http://schemas.microsoft.com/office/powerpoint/2010/main" val="1742448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Zusammenfassung </a:t>
            </a:r>
            <a:r>
              <a:rPr lang="de-AT" b="1" u="sng" dirty="0" smtClean="0"/>
              <a:t>III</a:t>
            </a:r>
            <a:endParaRPr lang="de-AT" dirty="0"/>
          </a:p>
        </p:txBody>
      </p:sp>
      <p:sp>
        <p:nvSpPr>
          <p:cNvPr id="3" name="Inhaltsplatzhalter 2"/>
          <p:cNvSpPr>
            <a:spLocks noGrp="1"/>
          </p:cNvSpPr>
          <p:nvPr>
            <p:ph idx="1"/>
          </p:nvPr>
        </p:nvSpPr>
        <p:spPr/>
        <p:txBody>
          <a:bodyPr/>
          <a:lstStyle/>
          <a:p>
            <a:r>
              <a:rPr lang="de-DE" dirty="0"/>
              <a:t>Wesentliche Beeinträchtigung: </a:t>
            </a:r>
            <a:r>
              <a:rPr lang="de-DE" dirty="0" smtClean="0"/>
              <a:t>wird </a:t>
            </a:r>
            <a:r>
              <a:rPr lang="de-DE" dirty="0"/>
              <a:t>mit objektiven Maßstäben gemessen und nicht anhand subjektiver Befindlichkeiten des </a:t>
            </a:r>
            <a:r>
              <a:rPr lang="de-DE" dirty="0" smtClean="0"/>
              <a:t>Gestörten (</a:t>
            </a:r>
            <a:r>
              <a:rPr lang="de-DE" dirty="0"/>
              <a:t>Lichtreflektionen).</a:t>
            </a:r>
            <a:endParaRPr lang="de-AT" dirty="0"/>
          </a:p>
        </p:txBody>
      </p:sp>
    </p:spTree>
    <p:extLst>
      <p:ext uri="{BB962C8B-B14F-4D97-AF65-F5344CB8AC3E}">
        <p14:creationId xmlns:p14="http://schemas.microsoft.com/office/powerpoint/2010/main" val="985888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Zusammenfassung </a:t>
            </a:r>
            <a:r>
              <a:rPr lang="de-AT" b="1" u="sng" dirty="0" smtClean="0"/>
              <a:t>IV</a:t>
            </a:r>
            <a:endParaRPr lang="de-AT" dirty="0"/>
          </a:p>
        </p:txBody>
      </p:sp>
      <p:sp>
        <p:nvSpPr>
          <p:cNvPr id="3" name="Inhaltsplatzhalter 2"/>
          <p:cNvSpPr>
            <a:spLocks noGrp="1"/>
          </p:cNvSpPr>
          <p:nvPr>
            <p:ph idx="1"/>
          </p:nvPr>
        </p:nvSpPr>
        <p:spPr>
          <a:xfrm>
            <a:off x="457200" y="1600200"/>
            <a:ext cx="8229600" cy="4925144"/>
          </a:xfrm>
        </p:spPr>
        <p:txBody>
          <a:bodyPr>
            <a:normAutofit fontScale="85000" lnSpcReduction="20000"/>
          </a:bodyPr>
          <a:lstStyle/>
          <a:p>
            <a:pPr marL="0" indent="0">
              <a:buNone/>
            </a:pPr>
            <a:r>
              <a:rPr lang="de-DE" dirty="0"/>
              <a:t>Pflanzen: </a:t>
            </a:r>
            <a:r>
              <a:rPr lang="de-DE" dirty="0" smtClean="0"/>
              <a:t>Beranken </a:t>
            </a:r>
            <a:r>
              <a:rPr lang="de-DE" dirty="0"/>
              <a:t>einer fremden Mauer durch Kletterpflanzen (</a:t>
            </a:r>
            <a:r>
              <a:rPr lang="de-DE" dirty="0" err="1"/>
              <a:t>Veitschii</a:t>
            </a:r>
            <a:r>
              <a:rPr lang="de-DE" dirty="0"/>
              <a:t>) = </a:t>
            </a:r>
            <a:r>
              <a:rPr lang="de-DE" dirty="0" smtClean="0"/>
              <a:t>Eigentumseingriff.</a:t>
            </a:r>
          </a:p>
          <a:p>
            <a:pPr marL="0" indent="0">
              <a:buNone/>
            </a:pPr>
            <a:r>
              <a:rPr lang="de-DE" dirty="0" smtClean="0"/>
              <a:t>- Eigentumsfreiheitsklage</a:t>
            </a:r>
            <a:r>
              <a:rPr lang="de-DE" dirty="0"/>
              <a:t>: Entfernung des Bewuchses (oder der Pflanze wenn dann nicht mehr überlebensfähig wäre).</a:t>
            </a:r>
          </a:p>
          <a:p>
            <a:pPr marL="0" indent="0">
              <a:buNone/>
            </a:pPr>
            <a:r>
              <a:rPr lang="de-DE" dirty="0"/>
              <a:t>-</a:t>
            </a:r>
            <a:r>
              <a:rPr lang="de-DE" dirty="0" smtClean="0"/>
              <a:t> </a:t>
            </a:r>
            <a:r>
              <a:rPr lang="de-DE" dirty="0"/>
              <a:t>Immissionsklage: Entfernung der </a:t>
            </a:r>
            <a:r>
              <a:rPr lang="de-DE" dirty="0" smtClean="0"/>
              <a:t>Kletterpflanze.</a:t>
            </a:r>
            <a:endParaRPr lang="de-DE" dirty="0"/>
          </a:p>
          <a:p>
            <a:pPr marL="0" indent="0">
              <a:buNone/>
            </a:pPr>
            <a:r>
              <a:rPr lang="de-DE" dirty="0"/>
              <a:t>-</a:t>
            </a:r>
            <a:r>
              <a:rPr lang="de-DE" dirty="0" smtClean="0"/>
              <a:t> Selbsthilfe </a:t>
            </a:r>
            <a:r>
              <a:rPr lang="de-DE" dirty="0"/>
              <a:t>durch Abschneiden des </a:t>
            </a:r>
            <a:r>
              <a:rPr lang="de-DE" dirty="0" smtClean="0"/>
              <a:t>Überwuchses. </a:t>
            </a:r>
            <a:endParaRPr lang="de-DE" dirty="0"/>
          </a:p>
          <a:p>
            <a:pPr marL="0" indent="0">
              <a:buNone/>
            </a:pPr>
            <a:r>
              <a:rPr lang="de-DE" dirty="0" err="1" smtClean="0"/>
              <a:t>Wachsenlassen</a:t>
            </a:r>
            <a:r>
              <a:rPr lang="de-DE" dirty="0" smtClean="0"/>
              <a:t> </a:t>
            </a:r>
            <a:r>
              <a:rPr lang="de-DE" dirty="0"/>
              <a:t>von Ästen über die Grundgrenze hinaus = unmittelbare Zuleitung (Beseitigungsrecht).</a:t>
            </a:r>
          </a:p>
          <a:p>
            <a:pPr marL="0" indent="0">
              <a:buNone/>
            </a:pPr>
            <a:r>
              <a:rPr lang="de-DE" dirty="0" smtClean="0"/>
              <a:t>Schadenersatz-Haftpflicht </a:t>
            </a:r>
            <a:r>
              <a:rPr lang="de-DE" dirty="0"/>
              <a:t>des Nachbarn für überhängende Äste oder eindringende Wurzeln: (Grenzbaum!).</a:t>
            </a:r>
          </a:p>
        </p:txBody>
      </p:sp>
    </p:spTree>
    <p:extLst>
      <p:ext uri="{BB962C8B-B14F-4D97-AF65-F5344CB8AC3E}">
        <p14:creationId xmlns:p14="http://schemas.microsoft.com/office/powerpoint/2010/main" val="654125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a:t>Zusammenfassung </a:t>
            </a:r>
            <a:r>
              <a:rPr lang="de-AT" b="1" u="sng" dirty="0" smtClean="0"/>
              <a:t>V</a:t>
            </a:r>
            <a:endParaRPr lang="de-AT" dirty="0"/>
          </a:p>
        </p:txBody>
      </p:sp>
      <p:sp>
        <p:nvSpPr>
          <p:cNvPr id="3" name="Inhaltsplatzhalter 2"/>
          <p:cNvSpPr>
            <a:spLocks noGrp="1"/>
          </p:cNvSpPr>
          <p:nvPr>
            <p:ph idx="1"/>
          </p:nvPr>
        </p:nvSpPr>
        <p:spPr/>
        <p:txBody>
          <a:bodyPr>
            <a:normAutofit fontScale="77500" lnSpcReduction="20000"/>
          </a:bodyPr>
          <a:lstStyle/>
          <a:p>
            <a:r>
              <a:rPr lang="de-DE" dirty="0"/>
              <a:t>Anlagen: Verschuldensunabhängige Haftung aus dem Betrieb einer Anlage; Schaden durch Umstände entstanden, die unmittelbar von der Anlage ausgehen + betriebstypisch (vorhersehbar) sind</a:t>
            </a:r>
            <a:r>
              <a:rPr lang="de-DE" dirty="0" smtClean="0"/>
              <a:t>.</a:t>
            </a:r>
            <a:endParaRPr lang="de-DE" dirty="0"/>
          </a:p>
          <a:p>
            <a:r>
              <a:rPr lang="de-DE" dirty="0"/>
              <a:t>BA im vereinfachten Verfahren: § 364 Abs</a:t>
            </a:r>
            <a:r>
              <a:rPr lang="de-DE" dirty="0" smtClean="0"/>
              <a:t>. 2 </a:t>
            </a:r>
            <a:r>
              <a:rPr lang="de-DE" dirty="0"/>
              <a:t>ABGB (Unterlassung der Emissionen) </a:t>
            </a:r>
            <a:endParaRPr lang="de-DE" dirty="0" smtClean="0"/>
          </a:p>
          <a:p>
            <a:r>
              <a:rPr lang="de-DE" dirty="0"/>
              <a:t>Ausgleichsansprüche bei unmittelbaren Einwirkungen, die wegen behördlicher Genehmigung nicht untersagt werden können</a:t>
            </a:r>
          </a:p>
          <a:p>
            <a:r>
              <a:rPr lang="de-DE" dirty="0"/>
              <a:t>Ausgleichsansprüche des geschädigten Nachbarn gegen einen Bauführer, wenn aufgrund einer Baubewilligung der Anschein der Gefahrlosigkeit besteht</a:t>
            </a:r>
          </a:p>
          <a:p>
            <a:endParaRPr lang="de-DE" dirty="0"/>
          </a:p>
          <a:p>
            <a:pPr marL="0" indent="0">
              <a:buNone/>
            </a:pPr>
            <a:endParaRPr lang="de-DE" dirty="0"/>
          </a:p>
        </p:txBody>
      </p:sp>
    </p:spTree>
    <p:extLst>
      <p:ext uri="{BB962C8B-B14F-4D97-AF65-F5344CB8AC3E}">
        <p14:creationId xmlns:p14="http://schemas.microsoft.com/office/powerpoint/2010/main" val="70262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Allgemeines </a:t>
            </a:r>
            <a:endParaRPr lang="de-DE" dirty="0"/>
          </a:p>
        </p:txBody>
      </p:sp>
      <p:sp>
        <p:nvSpPr>
          <p:cNvPr id="3" name="Inhaltsplatzhalter 2"/>
          <p:cNvSpPr>
            <a:spLocks noGrp="1"/>
          </p:cNvSpPr>
          <p:nvPr>
            <p:ph idx="1"/>
          </p:nvPr>
        </p:nvSpPr>
        <p:spPr/>
        <p:txBody>
          <a:bodyPr/>
          <a:lstStyle/>
          <a:p>
            <a:r>
              <a:rPr lang="de-AT" sz="2400" u="sng" dirty="0" smtClean="0"/>
              <a:t>Deutschland</a:t>
            </a:r>
            <a:r>
              <a:rPr lang="de-AT" sz="2400" dirty="0" smtClean="0"/>
              <a:t>: §§ 906 BGB nicht abschließend (Immissionen: „</a:t>
            </a:r>
            <a:r>
              <a:rPr lang="de-AT" sz="2400" i="1" dirty="0" smtClean="0"/>
              <a:t>Zuführung unwägbarer Stoffe</a:t>
            </a:r>
            <a:r>
              <a:rPr lang="de-AT" sz="2400" dirty="0" smtClean="0"/>
              <a:t>“)</a:t>
            </a:r>
            <a:r>
              <a:rPr lang="de-AT" sz="2400" dirty="0"/>
              <a:t> </a:t>
            </a:r>
            <a:r>
              <a:rPr lang="de-AT" sz="2400" dirty="0" smtClean="0"/>
              <a:t>+ Nachbarrechtsgesetze </a:t>
            </a:r>
            <a:r>
              <a:rPr lang="de-AT" sz="2400" dirty="0"/>
              <a:t>(</a:t>
            </a:r>
            <a:r>
              <a:rPr lang="de-AT" sz="2400" dirty="0" smtClean="0"/>
              <a:t>LG – v.a</a:t>
            </a:r>
            <a:r>
              <a:rPr lang="de-AT" sz="2400" dirty="0"/>
              <a:t>. Bau/Pflanzen): </a:t>
            </a:r>
            <a:r>
              <a:rPr lang="de-AT" sz="2400" dirty="0" smtClean="0"/>
              <a:t>Grenzabstände, Notleitungsrecht, </a:t>
            </a:r>
            <a:r>
              <a:rPr lang="de-AT" sz="2400" dirty="0" err="1" smtClean="0"/>
              <a:t>Hammerschlagsrecht</a:t>
            </a:r>
            <a:r>
              <a:rPr lang="de-AT" sz="2400" dirty="0" smtClean="0"/>
              <a:t> (z.B. Obstbäume: Entfernung überragende Zweige nur bis Höhe 3 m) + öffentliches Nachbarrecht</a:t>
            </a:r>
          </a:p>
          <a:p>
            <a:r>
              <a:rPr lang="de-AT" sz="2400" u="sng" dirty="0" smtClean="0"/>
              <a:t>Schweiz</a:t>
            </a:r>
            <a:r>
              <a:rPr lang="de-AT" sz="2400" dirty="0" smtClean="0"/>
              <a:t>: Art. 684 ff ZGB (Vermeidung „</a:t>
            </a:r>
            <a:r>
              <a:rPr lang="de-AT" sz="2400" i="1" dirty="0" err="1" smtClean="0"/>
              <a:t>übermässiger</a:t>
            </a:r>
            <a:r>
              <a:rPr lang="de-AT" sz="2400" i="1" dirty="0" smtClean="0"/>
              <a:t> [schädlicher] Einwirkungen</a:t>
            </a:r>
            <a:r>
              <a:rPr lang="de-AT" sz="2400" dirty="0" smtClean="0"/>
              <a:t>“ durch „</a:t>
            </a:r>
            <a:r>
              <a:rPr lang="de-AT" sz="2400" i="1" dirty="0" smtClean="0"/>
              <a:t>Rauch oder </a:t>
            </a:r>
            <a:r>
              <a:rPr lang="de-AT" sz="2400" i="1" dirty="0" err="1" smtClean="0"/>
              <a:t>Russ</a:t>
            </a:r>
            <a:r>
              <a:rPr lang="de-AT" sz="2400" i="1" dirty="0" smtClean="0"/>
              <a:t>, lästige Dünste, Lärm oder Erschütterung</a:t>
            </a:r>
            <a:r>
              <a:rPr lang="de-AT" sz="2400" dirty="0" smtClean="0"/>
              <a:t>“ nach „</a:t>
            </a:r>
            <a:r>
              <a:rPr lang="de-AT" sz="2400" i="1" dirty="0" smtClean="0"/>
              <a:t>Lage und Beschaffenheit der Grundstücke oder nach Ortsgebrauch</a:t>
            </a:r>
            <a:r>
              <a:rPr lang="de-AT" sz="2400" dirty="0" smtClean="0"/>
              <a:t>“) + kantonales privates Recht (Pflanzen) + kantonale Baugesetze</a:t>
            </a:r>
          </a:p>
          <a:p>
            <a:endParaRPr lang="de-AT" sz="2400" dirty="0" smtClean="0"/>
          </a:p>
          <a:p>
            <a:pPr marL="2743200" lvl="6" indent="0">
              <a:buNone/>
            </a:pPr>
            <a:endParaRPr lang="de-AT" sz="1200" dirty="0" smtClean="0"/>
          </a:p>
          <a:p>
            <a:endParaRPr lang="de-AT" sz="2400" dirty="0" smtClean="0"/>
          </a:p>
          <a:p>
            <a:endParaRPr lang="de-AT" dirty="0" smtClean="0"/>
          </a:p>
          <a:p>
            <a:pPr marL="0" indent="0">
              <a:buNone/>
            </a:pPr>
            <a:endParaRPr lang="de-DE" dirty="0"/>
          </a:p>
        </p:txBody>
      </p:sp>
    </p:spTree>
    <p:extLst>
      <p:ext uri="{BB962C8B-B14F-4D97-AF65-F5344CB8AC3E}">
        <p14:creationId xmlns:p14="http://schemas.microsoft.com/office/powerpoint/2010/main" val="2159654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Tipps</a:t>
            </a:r>
            <a:endParaRPr lang="de-DE" dirty="0"/>
          </a:p>
        </p:txBody>
      </p:sp>
      <p:sp>
        <p:nvSpPr>
          <p:cNvPr id="3" name="Inhaltsplatzhalter 2"/>
          <p:cNvSpPr>
            <a:spLocks noGrp="1"/>
          </p:cNvSpPr>
          <p:nvPr>
            <p:ph idx="1"/>
          </p:nvPr>
        </p:nvSpPr>
        <p:spPr/>
        <p:txBody>
          <a:bodyPr>
            <a:normAutofit fontScale="85000" lnSpcReduction="10000"/>
          </a:bodyPr>
          <a:lstStyle/>
          <a:p>
            <a:r>
              <a:rPr lang="de-AT" dirty="0" smtClean="0"/>
              <a:t>Der Klügere gibt nach?</a:t>
            </a:r>
          </a:p>
          <a:p>
            <a:r>
              <a:rPr lang="de-AT" dirty="0" smtClean="0"/>
              <a:t>Anlässe (Ursachen)? Stellvertreterkonflikt?</a:t>
            </a:r>
          </a:p>
          <a:p>
            <a:r>
              <a:rPr lang="de-AT" dirty="0" smtClean="0"/>
              <a:t>Problem auf Sachebene begegnen.</a:t>
            </a:r>
          </a:p>
          <a:p>
            <a:r>
              <a:rPr lang="de-AT" dirty="0" smtClean="0"/>
              <a:t>Rechtzeitig (Indizien) erkennen + reagieren.</a:t>
            </a:r>
          </a:p>
          <a:p>
            <a:r>
              <a:rPr lang="de-AT" dirty="0" smtClean="0"/>
              <a:t>Ideal: gütliche (außergerichtliche) Lösung – Kompromiss.</a:t>
            </a:r>
          </a:p>
          <a:p>
            <a:r>
              <a:rPr lang="de-AT" dirty="0" smtClean="0"/>
              <a:t>Einschaltung von Dritten (Mediator).</a:t>
            </a:r>
          </a:p>
          <a:p>
            <a:r>
              <a:rPr lang="de-AT" dirty="0" smtClean="0"/>
              <a:t>Hilfe durch Behörden.</a:t>
            </a:r>
          </a:p>
          <a:p>
            <a:r>
              <a:rPr lang="de-AT" dirty="0" smtClean="0"/>
              <a:t>Recht haben ≠ Recht bekommen (Prozesskostenrisiko); Klage = Ultima Ratio (Beweise).</a:t>
            </a:r>
            <a:endParaRPr lang="de-DE" dirty="0"/>
          </a:p>
        </p:txBody>
      </p:sp>
    </p:spTree>
    <p:extLst>
      <p:ext uri="{BB962C8B-B14F-4D97-AF65-F5344CB8AC3E}">
        <p14:creationId xmlns:p14="http://schemas.microsoft.com/office/powerpoint/2010/main" val="2674507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Nachsatz</a:t>
            </a:r>
            <a:endParaRPr lang="de-DE" dirty="0"/>
          </a:p>
        </p:txBody>
      </p:sp>
      <p:sp>
        <p:nvSpPr>
          <p:cNvPr id="3" name="Inhaltsplatzhalter 2"/>
          <p:cNvSpPr>
            <a:spLocks noGrp="1"/>
          </p:cNvSpPr>
          <p:nvPr>
            <p:ph idx="1"/>
          </p:nvPr>
        </p:nvSpPr>
        <p:spPr>
          <a:xfrm>
            <a:off x="457200" y="1600200"/>
            <a:ext cx="8435280" cy="4525963"/>
          </a:xfrm>
        </p:spPr>
        <p:txBody>
          <a:bodyPr>
            <a:normAutofit fontScale="92500" lnSpcReduction="10000"/>
          </a:bodyPr>
          <a:lstStyle/>
          <a:p>
            <a:r>
              <a:rPr lang="de-AT" dirty="0" smtClean="0"/>
              <a:t>Judikatur ist einzelfallbezogen – Analyse für Richtlinien.</a:t>
            </a:r>
          </a:p>
          <a:p>
            <a:r>
              <a:rPr lang="de-AT" dirty="0" smtClean="0"/>
              <a:t>Knigge für Nachbarn – Richtiges Verhalten und Anleitung zur Lösung von Konflikten.</a:t>
            </a:r>
          </a:p>
          <a:p>
            <a:r>
              <a:rPr lang="de-AT" dirty="0" smtClean="0"/>
              <a:t>Judikatur auf den Prüfstand: z.B. große Tiere versus unbeherrschbare (kleine) Tiere; </a:t>
            </a:r>
            <a:r>
              <a:rPr lang="de-AT" dirty="0"/>
              <a:t>Analgenanalogie </a:t>
            </a:r>
            <a:r>
              <a:rPr lang="de-AT" dirty="0" smtClean="0"/>
              <a:t>(Rechts[</a:t>
            </a:r>
            <a:r>
              <a:rPr lang="de-AT" dirty="0" err="1" smtClean="0"/>
              <a:t>un</a:t>
            </a:r>
            <a:r>
              <a:rPr lang="de-AT" dirty="0" smtClean="0"/>
              <a:t>]</a:t>
            </a:r>
            <a:r>
              <a:rPr lang="de-AT" dirty="0" err="1" smtClean="0"/>
              <a:t>sicherheit</a:t>
            </a:r>
            <a:r>
              <a:rPr lang="de-AT" dirty="0" smtClean="0"/>
              <a:t>); 5-Richtersenat? </a:t>
            </a:r>
          </a:p>
          <a:p>
            <a:r>
              <a:rPr lang="de-AT" dirty="0" smtClean="0"/>
              <a:t>Zusammenlegung von Abs. 2 und 3 des § 364 ABGB oder Einführung der Pflicht eines außergerichtlichen Schlichtungsversuchs in Abs. 2.</a:t>
            </a:r>
            <a:endParaRPr lang="de-DE" dirty="0"/>
          </a:p>
        </p:txBody>
      </p:sp>
    </p:spTree>
    <p:extLst>
      <p:ext uri="{BB962C8B-B14F-4D97-AF65-F5344CB8AC3E}">
        <p14:creationId xmlns:p14="http://schemas.microsoft.com/office/powerpoint/2010/main" val="104312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Rechtsgrundlagen I</a:t>
            </a:r>
            <a:endParaRPr lang="de-DE" dirty="0"/>
          </a:p>
        </p:txBody>
      </p:sp>
      <p:sp>
        <p:nvSpPr>
          <p:cNvPr id="3" name="Inhaltsplatzhalter 2"/>
          <p:cNvSpPr>
            <a:spLocks noGrp="1"/>
          </p:cNvSpPr>
          <p:nvPr>
            <p:ph idx="1"/>
          </p:nvPr>
        </p:nvSpPr>
        <p:spPr/>
        <p:txBody>
          <a:bodyPr/>
          <a:lstStyle/>
          <a:p>
            <a:r>
              <a:rPr lang="de-AT" u="sng" dirty="0"/>
              <a:t>Sachenrecht / Eigentum</a:t>
            </a:r>
          </a:p>
          <a:p>
            <a:pPr marL="0" indent="0">
              <a:buNone/>
            </a:pPr>
            <a:r>
              <a:rPr lang="de-AT" sz="2400" dirty="0"/>
              <a:t>Eigentum: körperliche/unkörperliche Sachen</a:t>
            </a:r>
          </a:p>
          <a:p>
            <a:pPr marL="0" indent="0">
              <a:buNone/>
            </a:pPr>
            <a:r>
              <a:rPr lang="de-AT" sz="2400" dirty="0"/>
              <a:t>Eigentumsrecht: Vollrecht („nach Willkür frei zu schalten“)</a:t>
            </a:r>
          </a:p>
          <a:p>
            <a:pPr marL="0" indent="0">
              <a:buNone/>
            </a:pPr>
            <a:r>
              <a:rPr lang="de-AT" sz="2400" dirty="0"/>
              <a:t>Eigentumseingriff: </a:t>
            </a:r>
            <a:r>
              <a:rPr lang="de-AT" sz="2400" dirty="0" smtClean="0"/>
              <a:t>Abwehrrechte</a:t>
            </a:r>
            <a:endParaRPr lang="de-AT" sz="2400" dirty="0"/>
          </a:p>
          <a:p>
            <a:endParaRPr lang="de-DE" dirty="0"/>
          </a:p>
        </p:txBody>
      </p:sp>
      <p:sp>
        <p:nvSpPr>
          <p:cNvPr id="4" name="Textfeld 3"/>
          <p:cNvSpPr txBox="1"/>
          <p:nvPr/>
        </p:nvSpPr>
        <p:spPr>
          <a:xfrm>
            <a:off x="522919" y="3758802"/>
            <a:ext cx="8640960" cy="2923877"/>
          </a:xfrm>
          <a:prstGeom prst="rect">
            <a:avLst/>
          </a:prstGeom>
          <a:noFill/>
        </p:spPr>
        <p:txBody>
          <a:bodyPr wrap="square" rtlCol="0">
            <a:spAutoFit/>
          </a:bodyPr>
          <a:lstStyle/>
          <a:p>
            <a:r>
              <a:rPr lang="de-AT" dirty="0" smtClean="0"/>
              <a:t>(a) </a:t>
            </a:r>
            <a:r>
              <a:rPr lang="de-AT" sz="2000" u="sng" dirty="0" smtClean="0"/>
              <a:t>Eigentumsklage</a:t>
            </a:r>
            <a:r>
              <a:rPr lang="de-AT" sz="2000" dirty="0" smtClean="0"/>
              <a:t>:</a:t>
            </a:r>
            <a:r>
              <a:rPr lang="de-AT" dirty="0" smtClean="0"/>
              <a:t> Herausgabe der Sache</a:t>
            </a:r>
          </a:p>
          <a:p>
            <a:r>
              <a:rPr lang="de-AT" dirty="0" smtClean="0"/>
              <a:t>(b) </a:t>
            </a:r>
            <a:r>
              <a:rPr lang="de-AT" sz="2000" u="sng" dirty="0" smtClean="0"/>
              <a:t>Eigentumsfreiheitsklage</a:t>
            </a:r>
            <a:r>
              <a:rPr lang="de-AT" dirty="0" smtClean="0"/>
              <a:t>: Abwehr von Störungen / gegen jeden Unbefugten (unerlaubte Eigenmacht des Störers) bzw. gegen Anmaßung von Dienstbarkeiten</a:t>
            </a:r>
          </a:p>
          <a:p>
            <a:r>
              <a:rPr lang="de-AT" dirty="0" smtClean="0"/>
              <a:t>	- </a:t>
            </a:r>
            <a:r>
              <a:rPr lang="de-AT" i="1" dirty="0" smtClean="0"/>
              <a:t>Fälle</a:t>
            </a:r>
            <a:r>
              <a:rPr lang="de-AT" dirty="0" smtClean="0"/>
              <a:t>: große Tiere (Schafe, Ziegen, Hühner: Einzäunung zumutbar); Hereinragen 	größerer Gegenstände  (Mobilfunksendeanlage);  WE (allgemeine Teile: 	Waschküche: Kühlaggregat/Stiegenhaus: </a:t>
            </a:r>
            <a:r>
              <a:rPr lang="de-AT" dirty="0" err="1" smtClean="0"/>
              <a:t>Arztbank</a:t>
            </a:r>
            <a:r>
              <a:rPr lang="de-AT" dirty="0" smtClean="0"/>
              <a:t>); allgemeiner Parkplatz 	für alle WE: widerrechtlich parkende Dritte … </a:t>
            </a:r>
          </a:p>
          <a:p>
            <a:r>
              <a:rPr lang="de-AT" dirty="0"/>
              <a:t>	</a:t>
            </a:r>
            <a:r>
              <a:rPr lang="de-AT" dirty="0" smtClean="0"/>
              <a:t>- </a:t>
            </a:r>
            <a:r>
              <a:rPr lang="de-AT" i="1" dirty="0" smtClean="0"/>
              <a:t>Besonderheit</a:t>
            </a:r>
            <a:r>
              <a:rPr lang="de-AT" dirty="0" smtClean="0"/>
              <a:t>: unabhängig von Schaden/Verschulden/Verjährung</a:t>
            </a:r>
          </a:p>
          <a:p>
            <a:r>
              <a:rPr lang="de-AT" dirty="0"/>
              <a:t>	</a:t>
            </a:r>
            <a:r>
              <a:rPr lang="de-AT" dirty="0" smtClean="0"/>
              <a:t>- </a:t>
            </a:r>
            <a:r>
              <a:rPr lang="de-AT" i="1" dirty="0" smtClean="0"/>
              <a:t>Beweislast</a:t>
            </a:r>
            <a:r>
              <a:rPr lang="de-AT" dirty="0" smtClean="0"/>
              <a:t>: Grenzverlauf durch Kläger </a:t>
            </a:r>
          </a:p>
          <a:p>
            <a:endParaRPr lang="de-DE" dirty="0"/>
          </a:p>
        </p:txBody>
      </p:sp>
    </p:spTree>
    <p:extLst>
      <p:ext uri="{BB962C8B-B14F-4D97-AF65-F5344CB8AC3E}">
        <p14:creationId xmlns:p14="http://schemas.microsoft.com/office/powerpoint/2010/main" val="5681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b="1" u="sng" dirty="0" smtClean="0"/>
              <a:t>1. Fall: Sträucher auf fremden Grund</a:t>
            </a:r>
            <a:endParaRPr lang="de-DE" b="1" u="sng" dirty="0"/>
          </a:p>
        </p:txBody>
      </p:sp>
      <p:sp>
        <p:nvSpPr>
          <p:cNvPr id="3" name="Inhaltsplatzhalter 2"/>
          <p:cNvSpPr>
            <a:spLocks noGrp="1"/>
          </p:cNvSpPr>
          <p:nvPr>
            <p:ph idx="1"/>
          </p:nvPr>
        </p:nvSpPr>
        <p:spPr>
          <a:xfrm>
            <a:off x="251520" y="1600200"/>
            <a:ext cx="8686800" cy="4525963"/>
          </a:xfrm>
        </p:spPr>
        <p:txBody>
          <a:bodyPr>
            <a:normAutofit/>
          </a:bodyPr>
          <a:lstStyle/>
          <a:p>
            <a:pPr marL="0" indent="0">
              <a:buNone/>
            </a:pPr>
            <a:r>
              <a:rPr lang="de-AT" sz="3600" dirty="0" smtClean="0"/>
              <a:t>1968 </a:t>
            </a:r>
            <a:r>
              <a:rPr lang="de-AT" sz="3600" i="1" dirty="0" smtClean="0"/>
              <a:t>ersuchte</a:t>
            </a:r>
            <a:r>
              <a:rPr lang="de-AT" sz="3600" dirty="0" smtClean="0"/>
              <a:t> Vater (Rechtsvorgänger) von X die Eltern von Y, im Grenzbereich Pflanzen zu setzen. Damals gingen sie von einem anderen Grenzverlauf als der Buchgrenze aus. </a:t>
            </a:r>
          </a:p>
          <a:p>
            <a:pPr marL="0" indent="0">
              <a:buNone/>
            </a:pPr>
            <a:r>
              <a:rPr lang="de-AT" sz="3600" u="sng" dirty="0" smtClean="0"/>
              <a:t>Kann X die Rückgabe des Grenzstreifens + Entfernung der Pflanzen verlangen?</a:t>
            </a:r>
          </a:p>
          <a:p>
            <a:pPr marL="0" indent="0">
              <a:buNone/>
            </a:pPr>
            <a:r>
              <a:rPr lang="de-AT" sz="1800" dirty="0" smtClean="0"/>
              <a:t>(LG Eisenstadt 22.1.2008, 37 R 4/08z)</a:t>
            </a:r>
          </a:p>
          <a:p>
            <a:pPr marL="0" indent="0">
              <a:buNone/>
            </a:pPr>
            <a:endParaRPr lang="de-DE" dirty="0"/>
          </a:p>
        </p:txBody>
      </p:sp>
    </p:spTree>
    <p:extLst>
      <p:ext uri="{BB962C8B-B14F-4D97-AF65-F5344CB8AC3E}">
        <p14:creationId xmlns:p14="http://schemas.microsoft.com/office/powerpoint/2010/main" val="247486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Rechtsgrundlagen II</a:t>
            </a:r>
            <a:r>
              <a:rPr lang="de-DE" dirty="0"/>
              <a:t/>
            </a:r>
            <a:br>
              <a:rPr lang="de-DE" dirty="0"/>
            </a:br>
            <a:r>
              <a:rPr lang="de-DE" sz="2800" dirty="0" smtClean="0"/>
              <a:t>(Beispiel: Beeinträchtigung durch Lärm)</a:t>
            </a:r>
            <a:endParaRPr lang="de-DE" dirty="0"/>
          </a:p>
        </p:txBody>
      </p:sp>
      <p:sp>
        <p:nvSpPr>
          <p:cNvPr id="3" name="Inhaltsplatzhalter 2"/>
          <p:cNvSpPr>
            <a:spLocks noGrp="1"/>
          </p:cNvSpPr>
          <p:nvPr>
            <p:ph idx="1"/>
          </p:nvPr>
        </p:nvSpPr>
        <p:spPr>
          <a:xfrm>
            <a:off x="251520" y="1600200"/>
            <a:ext cx="8686800" cy="4525963"/>
          </a:xfrm>
        </p:spPr>
        <p:txBody>
          <a:bodyPr/>
          <a:lstStyle/>
          <a:p>
            <a:pPr marL="0" indent="0">
              <a:buNone/>
            </a:pPr>
            <a:r>
              <a:rPr lang="de-AT" sz="2800" u="sng" dirty="0" smtClean="0"/>
              <a:t>Öffentlich-rechtliche Vorschriften (LG)</a:t>
            </a:r>
            <a:r>
              <a:rPr lang="de-AT" sz="2800" dirty="0" smtClean="0"/>
              <a:t>: Verbot der „</a:t>
            </a:r>
            <a:r>
              <a:rPr lang="de-AT" sz="2800" i="1" dirty="0" smtClean="0"/>
              <a:t>Erregung störenden Lärms in </a:t>
            </a:r>
            <a:r>
              <a:rPr lang="de-AT" sz="2800" i="1" dirty="0" err="1" smtClean="0"/>
              <a:t>unbegührlicher</a:t>
            </a:r>
            <a:r>
              <a:rPr lang="de-AT" sz="2800" i="1" dirty="0" smtClean="0"/>
              <a:t> Weise</a:t>
            </a:r>
            <a:r>
              <a:rPr lang="de-AT" sz="2800" dirty="0" smtClean="0"/>
              <a:t>“ – </a:t>
            </a:r>
            <a:r>
              <a:rPr lang="de-AT" sz="2800" dirty="0" smtClean="0"/>
              <a:t>Verwaltungsübertretung (</a:t>
            </a:r>
            <a:r>
              <a:rPr lang="de-AT" sz="2800" dirty="0" err="1" smtClean="0"/>
              <a:t>Slbg</a:t>
            </a:r>
            <a:r>
              <a:rPr lang="de-AT" sz="2800" dirty="0" smtClean="0"/>
              <a:t>.: € 500,-)</a:t>
            </a:r>
            <a:endParaRPr lang="de-AT" sz="2800" dirty="0" smtClean="0"/>
          </a:p>
          <a:p>
            <a:pPr marL="0" indent="0">
              <a:buNone/>
            </a:pPr>
            <a:r>
              <a:rPr lang="de-AT" sz="2400" dirty="0" err="1" smtClean="0"/>
              <a:t>VwGH</a:t>
            </a:r>
            <a:r>
              <a:rPr lang="de-AT" sz="2400" dirty="0" smtClean="0"/>
              <a:t>: „</a:t>
            </a:r>
            <a:r>
              <a:rPr lang="de-AT" sz="2400" i="1" dirty="0" smtClean="0"/>
              <a:t>Tun oder Unterlassen gegen ein Verhalten verstößt, wie es im Zusammenleben mit anderen Menschen verlangt werden kann</a:t>
            </a:r>
            <a:r>
              <a:rPr lang="de-AT" sz="2400" dirty="0" smtClean="0"/>
              <a:t>“.</a:t>
            </a:r>
          </a:p>
          <a:p>
            <a:pPr marL="0" indent="0">
              <a:buNone/>
            </a:pPr>
            <a:r>
              <a:rPr lang="de-AT" sz="2800" u="sng" dirty="0" smtClean="0"/>
              <a:t>Gemeindeverordnungen</a:t>
            </a:r>
            <a:r>
              <a:rPr lang="de-AT" sz="2800" dirty="0" smtClean="0"/>
              <a:t>: z.B. </a:t>
            </a:r>
            <a:r>
              <a:rPr lang="de-AT" sz="2800" dirty="0" smtClean="0"/>
              <a:t>Rasenmäher, Glasflascheneinwerfen, Hobby-Handwerker …</a:t>
            </a:r>
            <a:endParaRPr lang="de-AT" sz="2800" dirty="0" smtClean="0"/>
          </a:p>
          <a:p>
            <a:pPr marL="0" indent="0">
              <a:buNone/>
            </a:pPr>
            <a:r>
              <a:rPr lang="de-AT" sz="2800" u="sng" dirty="0" smtClean="0"/>
              <a:t>Strafgesetzbuch</a:t>
            </a:r>
            <a:r>
              <a:rPr lang="de-AT" sz="2800" dirty="0" smtClean="0"/>
              <a:t>: § 181a (Lärm muss „</a:t>
            </a:r>
            <a:r>
              <a:rPr lang="de-AT" sz="2800" i="1" dirty="0" smtClean="0"/>
              <a:t>eine nachhaltige und schwere Beeinträchtigung des körperlichen Empfindens vieler Menschen</a:t>
            </a:r>
            <a:r>
              <a:rPr lang="de-AT" sz="2800" dirty="0" smtClean="0"/>
              <a:t>“ nach sich ziehen)</a:t>
            </a:r>
            <a:endParaRPr lang="de-DE" sz="2800" dirty="0"/>
          </a:p>
        </p:txBody>
      </p:sp>
    </p:spTree>
    <p:extLst>
      <p:ext uri="{BB962C8B-B14F-4D97-AF65-F5344CB8AC3E}">
        <p14:creationId xmlns:p14="http://schemas.microsoft.com/office/powerpoint/2010/main" val="247421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u="sng" dirty="0" smtClean="0"/>
              <a:t>Ungebührlicher Lärm - </a:t>
            </a:r>
            <a:r>
              <a:rPr lang="de-AT" b="1" u="sng" dirty="0" err="1" smtClean="0"/>
              <a:t>VwGH</a:t>
            </a:r>
            <a:endParaRPr lang="de-AT" b="1" u="sng" dirty="0"/>
          </a:p>
        </p:txBody>
      </p:sp>
      <p:sp>
        <p:nvSpPr>
          <p:cNvPr id="3" name="Inhaltsplatzhalter 2"/>
          <p:cNvSpPr>
            <a:spLocks noGrp="1"/>
          </p:cNvSpPr>
          <p:nvPr>
            <p:ph idx="1"/>
          </p:nvPr>
        </p:nvSpPr>
        <p:spPr/>
        <p:txBody>
          <a:bodyPr>
            <a:normAutofit fontScale="77500" lnSpcReduction="20000"/>
          </a:bodyPr>
          <a:lstStyle/>
          <a:p>
            <a:pPr marL="0" indent="0">
              <a:buNone/>
            </a:pPr>
            <a:r>
              <a:rPr lang="de-DE" u="sng" dirty="0" smtClean="0"/>
              <a:t>Beurteilung der Zumutbarkeit von Lärmstörungen der Nachbarschaft:</a:t>
            </a:r>
          </a:p>
          <a:p>
            <a:pPr>
              <a:buFontTx/>
              <a:buChar char="-"/>
            </a:pPr>
            <a:r>
              <a:rPr lang="de-DE" dirty="0" err="1" smtClean="0"/>
              <a:t>Bedachtnahme</a:t>
            </a:r>
            <a:r>
              <a:rPr lang="de-DE" dirty="0" smtClean="0"/>
              <a:t> </a:t>
            </a:r>
            <a:r>
              <a:rPr lang="de-DE" dirty="0"/>
              <a:t>auf die </a:t>
            </a:r>
            <a:r>
              <a:rPr lang="de-DE" i="1" dirty="0" smtClean="0"/>
              <a:t>örtlichen </a:t>
            </a:r>
            <a:r>
              <a:rPr lang="de-DE" i="1" dirty="0"/>
              <a:t>Verhältnisse </a:t>
            </a:r>
            <a:endParaRPr lang="de-DE" i="1" dirty="0" smtClean="0"/>
          </a:p>
          <a:p>
            <a:pPr>
              <a:buFontTx/>
              <a:buChar char="-"/>
            </a:pPr>
            <a:r>
              <a:rPr lang="de-DE" dirty="0" smtClean="0"/>
              <a:t>Unzumutbarkeit bei </a:t>
            </a:r>
            <a:r>
              <a:rPr lang="de-DE" i="1" dirty="0" smtClean="0"/>
              <a:t>gesundheitsgefährdender</a:t>
            </a:r>
            <a:r>
              <a:rPr lang="de-DE" dirty="0" smtClean="0"/>
              <a:t> Störung </a:t>
            </a:r>
          </a:p>
          <a:p>
            <a:pPr>
              <a:buFontTx/>
              <a:buChar char="-"/>
            </a:pPr>
            <a:r>
              <a:rPr lang="de-DE" dirty="0" smtClean="0"/>
              <a:t>Gesundheitsgefährdungen + </a:t>
            </a:r>
            <a:r>
              <a:rPr lang="de-DE" i="1" dirty="0" smtClean="0"/>
              <a:t>unzumutbare </a:t>
            </a:r>
            <a:r>
              <a:rPr lang="de-DE" i="1" dirty="0"/>
              <a:t>Belästigungen </a:t>
            </a:r>
            <a:r>
              <a:rPr lang="de-DE" dirty="0" smtClean="0"/>
              <a:t>müssen vermieden werden</a:t>
            </a:r>
          </a:p>
          <a:p>
            <a:pPr>
              <a:buFontTx/>
              <a:buChar char="-"/>
            </a:pPr>
            <a:r>
              <a:rPr lang="de-DE" i="1" dirty="0" smtClean="0"/>
              <a:t>Belästigungen</a:t>
            </a:r>
            <a:r>
              <a:rPr lang="de-DE" dirty="0" smtClean="0"/>
              <a:t>: Beschränkung (durch Auflagen) </a:t>
            </a:r>
            <a:r>
              <a:rPr lang="de-DE" dirty="0"/>
              <a:t>auf </a:t>
            </a:r>
            <a:r>
              <a:rPr lang="de-DE" i="1" dirty="0" smtClean="0"/>
              <a:t>zumutbares</a:t>
            </a:r>
            <a:r>
              <a:rPr lang="de-DE" dirty="0" smtClean="0"/>
              <a:t> </a:t>
            </a:r>
            <a:r>
              <a:rPr lang="de-DE" dirty="0"/>
              <a:t>Ausmaß </a:t>
            </a:r>
            <a:endParaRPr lang="de-DE" dirty="0" smtClean="0"/>
          </a:p>
          <a:p>
            <a:pPr>
              <a:buFontTx/>
              <a:buChar char="-"/>
            </a:pPr>
            <a:r>
              <a:rPr lang="de-DE" dirty="0" smtClean="0"/>
              <a:t>Maßstab sind </a:t>
            </a:r>
            <a:r>
              <a:rPr lang="de-DE" dirty="0"/>
              <a:t>die verursachten Änderungen der tatsächlichen örtlichen Verhältnisse </a:t>
            </a:r>
            <a:r>
              <a:rPr lang="de-DE" dirty="0" smtClean="0"/>
              <a:t>('</a:t>
            </a:r>
            <a:r>
              <a:rPr lang="de-DE" i="1" dirty="0" smtClean="0"/>
              <a:t>Ist-Maß</a:t>
            </a:r>
            <a:r>
              <a:rPr lang="de-DE" dirty="0"/>
              <a:t>') auf einen gesunden normal empfindenden </a:t>
            </a:r>
            <a:r>
              <a:rPr lang="de-DE" dirty="0" smtClean="0"/>
              <a:t>Menschen</a:t>
            </a:r>
          </a:p>
          <a:p>
            <a:pPr>
              <a:buFontTx/>
              <a:buChar char="-"/>
            </a:pPr>
            <a:r>
              <a:rPr lang="de-DE" i="1" dirty="0" smtClean="0"/>
              <a:t>Widmung</a:t>
            </a:r>
            <a:r>
              <a:rPr lang="de-DE" dirty="0" smtClean="0"/>
              <a:t> </a:t>
            </a:r>
            <a:r>
              <a:rPr lang="de-DE" dirty="0"/>
              <a:t>der Liegenschaften </a:t>
            </a:r>
            <a:r>
              <a:rPr lang="de-DE" dirty="0" smtClean="0"/>
              <a:t>nicht maßgebend</a:t>
            </a:r>
          </a:p>
        </p:txBody>
      </p:sp>
    </p:spTree>
    <p:extLst>
      <p:ext uri="{BB962C8B-B14F-4D97-AF65-F5344CB8AC3E}">
        <p14:creationId xmlns:p14="http://schemas.microsoft.com/office/powerpoint/2010/main" val="164346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Kindergeschrei - </a:t>
            </a:r>
            <a:r>
              <a:rPr lang="de-AT" dirty="0" err="1" smtClean="0"/>
              <a:t>VwGH</a:t>
            </a:r>
            <a:endParaRPr lang="de-AT" dirty="0"/>
          </a:p>
        </p:txBody>
      </p:sp>
      <p:sp>
        <p:nvSpPr>
          <p:cNvPr id="3" name="Inhaltsplatzhalter 2"/>
          <p:cNvSpPr>
            <a:spLocks noGrp="1"/>
          </p:cNvSpPr>
          <p:nvPr>
            <p:ph idx="1"/>
          </p:nvPr>
        </p:nvSpPr>
        <p:spPr/>
        <p:txBody>
          <a:bodyPr>
            <a:normAutofit fontScale="92500" lnSpcReduction="20000"/>
          </a:bodyPr>
          <a:lstStyle/>
          <a:p>
            <a:r>
              <a:rPr lang="de-DE" dirty="0" smtClean="0"/>
              <a:t>typisches </a:t>
            </a:r>
            <a:r>
              <a:rPr lang="de-DE" dirty="0"/>
              <a:t>Schreien von Säuglingen und </a:t>
            </a:r>
            <a:r>
              <a:rPr lang="de-DE" dirty="0" smtClean="0"/>
              <a:t>Kleinstkindern + typischer </a:t>
            </a:r>
            <a:r>
              <a:rPr lang="de-DE" dirty="0"/>
              <a:t>Lärm von kleineren </a:t>
            </a:r>
            <a:r>
              <a:rPr lang="de-DE" dirty="0" smtClean="0"/>
              <a:t>Kindern [gelegentliches </a:t>
            </a:r>
            <a:r>
              <a:rPr lang="de-DE" dirty="0"/>
              <a:t>"Herumlaufen" </a:t>
            </a:r>
            <a:r>
              <a:rPr lang="de-DE" dirty="0" smtClean="0"/>
              <a:t>in Wohnung (</a:t>
            </a:r>
            <a:r>
              <a:rPr lang="de-DE" dirty="0"/>
              <a:t>genauer: deren Nichtunterbindung durch die </a:t>
            </a:r>
            <a:r>
              <a:rPr lang="de-DE" dirty="0" smtClean="0"/>
              <a:t>Aufsichtsperson] nicht ungebührlich</a:t>
            </a:r>
          </a:p>
          <a:p>
            <a:r>
              <a:rPr lang="de-DE" dirty="0"/>
              <a:t>ABER: nicht </a:t>
            </a:r>
            <a:r>
              <a:rPr lang="de-DE" dirty="0" smtClean="0"/>
              <a:t>bei "Schreien</a:t>
            </a:r>
            <a:r>
              <a:rPr lang="de-DE" dirty="0"/>
              <a:t>" </a:t>
            </a:r>
            <a:r>
              <a:rPr lang="de-DE" dirty="0" smtClean="0"/>
              <a:t>+ "</a:t>
            </a:r>
            <a:r>
              <a:rPr lang="de-DE" dirty="0"/>
              <a:t>Herumspringen" </a:t>
            </a:r>
            <a:r>
              <a:rPr lang="de-DE" dirty="0" smtClean="0"/>
              <a:t>über längere </a:t>
            </a:r>
            <a:r>
              <a:rPr lang="de-DE" dirty="0"/>
              <a:t>Zeitspanne [</a:t>
            </a:r>
            <a:r>
              <a:rPr lang="de-DE" dirty="0" smtClean="0"/>
              <a:t>hier wegen Herumtollen schwankten </a:t>
            </a:r>
            <a:r>
              <a:rPr lang="de-DE" dirty="0" err="1" smtClean="0"/>
              <a:t>Luster</a:t>
            </a:r>
            <a:r>
              <a:rPr lang="de-DE" dirty="0" smtClean="0"/>
              <a:t> und schepperten Türen + Zimmerdecke vibrierte (Risse)]</a:t>
            </a:r>
          </a:p>
          <a:p>
            <a:r>
              <a:rPr lang="de-DE" dirty="0" smtClean="0"/>
              <a:t>(Schul-)Kinder seien zur </a:t>
            </a:r>
            <a:r>
              <a:rPr lang="de-DE" dirty="0"/>
              <a:t>Rücksichtnahme gegenüber ihrer Umwelt </a:t>
            </a:r>
            <a:r>
              <a:rPr lang="de-DE" dirty="0" smtClean="0"/>
              <a:t>zu erziehen</a:t>
            </a:r>
            <a:endParaRPr lang="de-AT" dirty="0"/>
          </a:p>
        </p:txBody>
      </p:sp>
    </p:spTree>
    <p:extLst>
      <p:ext uri="{BB962C8B-B14F-4D97-AF65-F5344CB8AC3E}">
        <p14:creationId xmlns:p14="http://schemas.microsoft.com/office/powerpoint/2010/main" val="414057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4016" y="485800"/>
            <a:ext cx="9468544" cy="1143000"/>
          </a:xfrm>
        </p:spPr>
        <p:txBody>
          <a:bodyPr>
            <a:normAutofit fontScale="90000"/>
          </a:bodyPr>
          <a:lstStyle/>
          <a:p>
            <a:r>
              <a:rPr lang="de-AT" u="sng" dirty="0"/>
              <a:t>I</a:t>
            </a:r>
            <a:r>
              <a:rPr lang="de-AT" u="sng" dirty="0" smtClean="0"/>
              <a:t>. Schlüsselparagraf</a:t>
            </a:r>
            <a:r>
              <a:rPr lang="de-AT" dirty="0" smtClean="0"/>
              <a:t>: § </a:t>
            </a:r>
            <a:r>
              <a:rPr lang="de-AT" dirty="0"/>
              <a:t>364 </a:t>
            </a:r>
            <a:r>
              <a:rPr lang="de-AT" dirty="0" smtClean="0"/>
              <a:t>ABGB</a:t>
            </a:r>
            <a:r>
              <a:rPr lang="de-AT" dirty="0"/>
              <a:t/>
            </a:r>
            <a:br>
              <a:rPr lang="de-AT" dirty="0"/>
            </a:br>
            <a:endParaRPr lang="de-DE" dirty="0"/>
          </a:p>
        </p:txBody>
      </p:sp>
      <p:sp>
        <p:nvSpPr>
          <p:cNvPr id="3" name="Inhaltsplatzhalter 2"/>
          <p:cNvSpPr>
            <a:spLocks noGrp="1"/>
          </p:cNvSpPr>
          <p:nvPr>
            <p:ph idx="1"/>
          </p:nvPr>
        </p:nvSpPr>
        <p:spPr>
          <a:xfrm>
            <a:off x="457200" y="1268760"/>
            <a:ext cx="8229600" cy="5472608"/>
          </a:xfrm>
        </p:spPr>
        <p:txBody>
          <a:bodyPr>
            <a:normAutofit fontScale="62500" lnSpcReduction="20000"/>
          </a:bodyPr>
          <a:lstStyle/>
          <a:p>
            <a:pPr>
              <a:lnSpc>
                <a:spcPct val="80000"/>
              </a:lnSpc>
              <a:buFont typeface="Wingdings" pitchFamily="2" charset="2"/>
              <a:buNone/>
            </a:pPr>
            <a:r>
              <a:rPr lang="de-DE" altLang="de-DE" sz="4000" u="sng" dirty="0"/>
              <a:t>§ </a:t>
            </a:r>
            <a:r>
              <a:rPr lang="de-DE" altLang="de-DE" sz="4000" u="sng" dirty="0" smtClean="0"/>
              <a:t>364 (2) und (3) </a:t>
            </a:r>
            <a:r>
              <a:rPr lang="de-DE" altLang="de-DE" sz="4000" u="sng" dirty="0"/>
              <a:t>ABGB:</a:t>
            </a:r>
          </a:p>
          <a:p>
            <a:pPr>
              <a:lnSpc>
                <a:spcPct val="80000"/>
              </a:lnSpc>
              <a:buFont typeface="Wingdings" pitchFamily="2" charset="2"/>
              <a:buNone/>
            </a:pPr>
            <a:r>
              <a:rPr lang="de-DE" altLang="de-DE" sz="4000" dirty="0"/>
              <a:t>	</a:t>
            </a:r>
            <a:endParaRPr lang="de-DE" altLang="de-DE" sz="4000" dirty="0" smtClean="0"/>
          </a:p>
          <a:p>
            <a:pPr>
              <a:lnSpc>
                <a:spcPct val="80000"/>
              </a:lnSpc>
              <a:buFont typeface="Wingdings" pitchFamily="2" charset="2"/>
              <a:buNone/>
            </a:pPr>
            <a:r>
              <a:rPr lang="de-DE" altLang="de-DE" sz="4000" dirty="0" smtClean="0"/>
              <a:t>(</a:t>
            </a:r>
            <a:r>
              <a:rPr lang="de-DE" altLang="de-DE" sz="4000" dirty="0"/>
              <a:t>2) Der Eigentümer eines Grundstückes kann dem Nachbarn die von dessen Grund ausgehenden Einwirkungen durch Abwässer, Rauch, Wärme, Geruch, Geräusch, Erschütterung </a:t>
            </a:r>
            <a:r>
              <a:rPr lang="de-DE" altLang="de-DE" sz="4000" u="sng" dirty="0"/>
              <a:t>und ähnliche</a:t>
            </a:r>
            <a:r>
              <a:rPr lang="de-DE" altLang="de-DE" sz="4000" dirty="0"/>
              <a:t> insoweit </a:t>
            </a:r>
            <a:r>
              <a:rPr lang="de-DE" altLang="de-DE" sz="4000" b="1" u="sng" dirty="0"/>
              <a:t>untersagen</a:t>
            </a:r>
            <a:r>
              <a:rPr lang="de-DE" altLang="de-DE" sz="4000" dirty="0"/>
              <a:t>, als sie das nach den </a:t>
            </a:r>
            <a:r>
              <a:rPr lang="de-DE" altLang="de-DE" sz="4000" u="sng" dirty="0"/>
              <a:t>örtlichen Verhältnissen gewöhnliche Maß überschreiten </a:t>
            </a:r>
            <a:r>
              <a:rPr lang="de-DE" altLang="de-DE" sz="4000" b="1" dirty="0"/>
              <a:t>und</a:t>
            </a:r>
            <a:r>
              <a:rPr lang="de-DE" altLang="de-DE" sz="4000" dirty="0"/>
              <a:t> die </a:t>
            </a:r>
            <a:r>
              <a:rPr lang="de-DE" altLang="de-DE" sz="4000" u="sng" dirty="0"/>
              <a:t>ortsübliche Benutzung</a:t>
            </a:r>
            <a:r>
              <a:rPr lang="de-DE" altLang="de-DE" sz="4000" dirty="0"/>
              <a:t> des Grundstückes </a:t>
            </a:r>
            <a:r>
              <a:rPr lang="de-DE" altLang="de-DE" sz="4000" u="sng" dirty="0"/>
              <a:t>wesentlich beeinträchtigen</a:t>
            </a:r>
            <a:r>
              <a:rPr lang="de-DE" altLang="de-DE" sz="4000" dirty="0"/>
              <a:t>. </a:t>
            </a:r>
            <a:r>
              <a:rPr lang="de-DE" altLang="de-DE" sz="4000" u="sng" dirty="0"/>
              <a:t>Unmittelbare Zuleitung</a:t>
            </a:r>
            <a:r>
              <a:rPr lang="de-DE" altLang="de-DE" sz="4000" dirty="0"/>
              <a:t> ist ohne besonderen Rechtstitel unter allen Umständen </a:t>
            </a:r>
            <a:r>
              <a:rPr lang="de-DE" altLang="de-DE" sz="4000" u="sng" dirty="0"/>
              <a:t>unzulässig</a:t>
            </a:r>
            <a:r>
              <a:rPr lang="de-DE" altLang="de-DE" sz="4000" dirty="0"/>
              <a:t>.</a:t>
            </a:r>
          </a:p>
          <a:p>
            <a:pPr>
              <a:lnSpc>
                <a:spcPct val="80000"/>
              </a:lnSpc>
              <a:buFont typeface="Wingdings" pitchFamily="2" charset="2"/>
              <a:buNone/>
            </a:pPr>
            <a:r>
              <a:rPr lang="de-DE" altLang="de-DE" sz="4000" dirty="0"/>
              <a:t>	(3) Ebenso kann der Grundstückseigentümer einem Nachbarn die von dessen Bäumen oder anderen Pflanzen ausgehenden Einwirkungen durch den </a:t>
            </a:r>
            <a:r>
              <a:rPr lang="de-DE" altLang="de-DE" sz="4000" u="sng" dirty="0"/>
              <a:t>Entzug von Licht oder Luft</a:t>
            </a:r>
            <a:r>
              <a:rPr lang="de-DE" altLang="de-DE" sz="4000" dirty="0"/>
              <a:t> insoweit untersagen, als diese das Maß des Abs. 2 überschreiten und zu einer unzumutbaren Beeinträchtigung der Benutzung des Grundstücks führen. Bundes- und landesgesetzliche Regelungen über den Schutz von oder vor Bäumen und anderen Pflanzen, insbesondere über den Wald-, Flur-, Feld-, Ortsbild-, Natur- und Baumschutz, bleiben unberührt.</a:t>
            </a:r>
          </a:p>
          <a:p>
            <a:pPr>
              <a:lnSpc>
                <a:spcPct val="80000"/>
              </a:lnSpc>
              <a:buFont typeface="Wingdings" pitchFamily="2" charset="2"/>
              <a:buNone/>
            </a:pPr>
            <a:endParaRPr lang="de-DE" altLang="de-DE" sz="4000" dirty="0"/>
          </a:p>
          <a:p>
            <a:pPr>
              <a:lnSpc>
                <a:spcPct val="80000"/>
              </a:lnSpc>
            </a:pPr>
            <a:endParaRPr lang="de-DE" altLang="de-DE" sz="4000" dirty="0"/>
          </a:p>
          <a:p>
            <a:pPr marL="0" indent="0">
              <a:buNone/>
            </a:pPr>
            <a:endParaRPr lang="de-DE" dirty="0"/>
          </a:p>
        </p:txBody>
      </p:sp>
    </p:spTree>
    <p:extLst>
      <p:ext uri="{BB962C8B-B14F-4D97-AF65-F5344CB8AC3E}">
        <p14:creationId xmlns:p14="http://schemas.microsoft.com/office/powerpoint/2010/main" val="410139877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Bildschirmpräsentation (4:3)</PresentationFormat>
  <Paragraphs>173</Paragraphs>
  <Slides>31</Slides>
  <Notes>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Larissa</vt:lpstr>
      <vt:lpstr> „Wenn Nachbarn nerven“ </vt:lpstr>
      <vt:lpstr>Überblick</vt:lpstr>
      <vt:lpstr>Allgemeines </vt:lpstr>
      <vt:lpstr>Rechtsgrundlagen I</vt:lpstr>
      <vt:lpstr>1. Fall: Sträucher auf fremden Grund</vt:lpstr>
      <vt:lpstr>Rechtsgrundlagen II (Beispiel: Beeinträchtigung durch Lärm)</vt:lpstr>
      <vt:lpstr>Ungebührlicher Lärm - VwGH</vt:lpstr>
      <vt:lpstr>Kindergeschrei - VwGH</vt:lpstr>
      <vt:lpstr>I. Schlüsselparagraf: § 364 ABGB </vt:lpstr>
      <vt:lpstr>2. Fall: Fehlende Schalldämmung</vt:lpstr>
      <vt:lpstr>3. Fall: Klavierspielerin</vt:lpstr>
      <vt:lpstr>4. Fall: Handymasten</vt:lpstr>
      <vt:lpstr>5. Fall: Hühnerhaltung I</vt:lpstr>
      <vt:lpstr>6. Fall: Hühnerhaltung II</vt:lpstr>
      <vt:lpstr>7. Fall: Katzen – „Freigänger“</vt:lpstr>
      <vt:lpstr>8. Fall: Taubenkot</vt:lpstr>
      <vt:lpstr>9. Fall: Felswand</vt:lpstr>
      <vt:lpstr>10. Fall: Müllinsel</vt:lpstr>
      <vt:lpstr>II. Schlüsselparagraf: § 364a ABGB</vt:lpstr>
      <vt:lpstr>11. Fall: Hubschrauberlandeplatz</vt:lpstr>
      <vt:lpstr>Wer kann klagen? Wer ist Beklagter?</vt:lpstr>
      <vt:lpstr>Licht und Schatten I</vt:lpstr>
      <vt:lpstr>Licht und Schatten II</vt:lpstr>
      <vt:lpstr>12. Fall: Pflanzentröge</vt:lpstr>
      <vt:lpstr>Zusammenfassung I</vt:lpstr>
      <vt:lpstr>Zusammenfassung II</vt:lpstr>
      <vt:lpstr>Zusammenfassung III</vt:lpstr>
      <vt:lpstr>Zusammenfassung IV</vt:lpstr>
      <vt:lpstr>Zusammenfassung V</vt:lpstr>
      <vt:lpstr>Tipps</vt:lpstr>
      <vt:lpstr>Nachsatz</vt:lpstr>
    </vt:vector>
  </TitlesOfParts>
  <Company>BMLFUW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KIND, Martin</dc:creator>
  <cp:lastModifiedBy>KIND, Martin</cp:lastModifiedBy>
  <cp:revision>51</cp:revision>
  <dcterms:created xsi:type="dcterms:W3CDTF">2015-03-04T10:58:01Z</dcterms:created>
  <dcterms:modified xsi:type="dcterms:W3CDTF">2015-06-24T09:55:53Z</dcterms:modified>
</cp:coreProperties>
</file>